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1" r:id="rId3"/>
    <p:sldId id="318" r:id="rId4"/>
    <p:sldId id="303" r:id="rId5"/>
    <p:sldId id="300" r:id="rId6"/>
    <p:sldId id="305" r:id="rId7"/>
    <p:sldId id="306" r:id="rId8"/>
    <p:sldId id="307" r:id="rId9"/>
    <p:sldId id="308" r:id="rId10"/>
    <p:sldId id="310" r:id="rId11"/>
    <p:sldId id="311" r:id="rId12"/>
    <p:sldId id="302" r:id="rId13"/>
    <p:sldId id="313" r:id="rId14"/>
    <p:sldId id="314" r:id="rId15"/>
    <p:sldId id="315" r:id="rId16"/>
    <p:sldId id="316" r:id="rId17"/>
    <p:sldId id="317" r:id="rId18"/>
    <p:sldId id="304" r:id="rId19"/>
    <p:sldId id="260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75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1554" y="-534"/>
      </p:cViewPr>
      <p:guideLst>
        <p:guide orient="horz" pos="1557"/>
        <p:guide pos="29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7F60E-0B75-452E-A345-5EC1A380FD1F}" type="datetimeFigureOut">
              <a:rPr lang="zh-CN" altLang="en-US" smtClean="0"/>
              <a:pPr/>
              <a:t>2019/4/15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D37A0-8F34-4521-84D5-7A4C1BB9EB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979103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F086-85DA-4BD2-8210-D024340753C8}" type="datetimeFigureOut">
              <a:rPr lang="zh-CN" altLang="en-US" smtClean="0"/>
              <a:pPr/>
              <a:t>2019/4/15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90EBF-7880-4734-BE79-49DCA6F1A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337934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26" name="Picture 2" descr="C:\Users\chenhongyan\Desktop\未标题-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903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48"/>
          </a:xfrm>
          <a:prstGeom prst="rect">
            <a:avLst/>
          </a:prstGeom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72400" y="555526"/>
            <a:ext cx="432048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enhongyan\Desktop\未标题-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8388424" y="339502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68910" y="1939925"/>
            <a:ext cx="7974990" cy="1064895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第二届工会会员家电福利日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14296"/>
            <a:ext cx="108424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4929190" y="1142990"/>
            <a:ext cx="1569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临汾市总工会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4" name="标题 3"/>
          <p:cNvSpPr txBox="1">
            <a:spLocks/>
          </p:cNvSpPr>
          <p:nvPr/>
        </p:nvSpPr>
        <p:spPr>
          <a:xfrm>
            <a:off x="428596" y="928676"/>
            <a:ext cx="3786214" cy="21431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00114"/>
            <a:ext cx="2000264" cy="85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285720" y="2143122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 smtClean="0">
                <a:latin typeface="+mn-ea"/>
              </a:rPr>
              <a:t>伊莱克斯   </a:t>
            </a:r>
            <a:r>
              <a:rPr lang="en-US" altLang="zh-CN" sz="1400" b="1" dirty="0" smtClean="0">
                <a:latin typeface="+mn-ea"/>
              </a:rPr>
              <a:t>1P</a:t>
            </a:r>
            <a:r>
              <a:rPr lang="zh-CN" altLang="en-US" sz="1400" b="1" dirty="0" smtClean="0">
                <a:latin typeface="+mn-ea"/>
              </a:rPr>
              <a:t>定频冷暖壁挂式空调</a:t>
            </a:r>
          </a:p>
        </p:txBody>
      </p:sp>
      <p:sp>
        <p:nvSpPr>
          <p:cNvPr id="12" name="矩形 11"/>
          <p:cNvSpPr/>
          <p:nvPr/>
        </p:nvSpPr>
        <p:spPr>
          <a:xfrm>
            <a:off x="500034" y="3000378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i="1" dirty="0" smtClean="0">
                <a:latin typeface="+mn-ea"/>
              </a:rPr>
              <a:t>福利价：</a:t>
            </a:r>
            <a:r>
              <a:rPr lang="en-US" altLang="zh-CN" b="1" i="1" dirty="0" smtClean="0">
                <a:latin typeface="+mn-ea"/>
              </a:rPr>
              <a:t>1399</a:t>
            </a:r>
            <a:r>
              <a:rPr lang="zh-CN" altLang="en-US" b="1" i="1" dirty="0" smtClean="0">
                <a:latin typeface="+mn-ea"/>
              </a:rPr>
              <a:t>元</a:t>
            </a:r>
            <a:endParaRPr lang="zh-CN" altLang="en-US" b="1" i="1" dirty="0">
              <a:latin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1000114"/>
            <a:ext cx="2000264" cy="85725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643174" y="2214560"/>
            <a:ext cx="3147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latin typeface="+mn-ea"/>
              </a:rPr>
              <a:t>                   格力空调</a:t>
            </a:r>
            <a:endParaRPr lang="en-US" altLang="zh-CN" sz="1400" b="1" dirty="0" smtClean="0">
              <a:latin typeface="+mn-ea"/>
            </a:endParaRPr>
          </a:p>
          <a:p>
            <a:r>
              <a:rPr lang="en-US" altLang="zh-CN" sz="1400" b="1" dirty="0" smtClean="0">
                <a:latin typeface="+mn-ea"/>
              </a:rPr>
              <a:t>KFR-26GW/(26559)FNAa-A3</a:t>
            </a:r>
            <a:r>
              <a:rPr lang="zh-CN" altLang="en-US" sz="1400" b="1" dirty="0" smtClean="0">
                <a:latin typeface="+mn-ea"/>
              </a:rPr>
              <a:t>清爽白</a:t>
            </a:r>
            <a:endParaRPr lang="zh-CN" altLang="en-US" sz="1400" dirty="0"/>
          </a:p>
        </p:txBody>
      </p:sp>
      <p:sp>
        <p:nvSpPr>
          <p:cNvPr id="15" name="矩形 14"/>
          <p:cNvSpPr/>
          <p:nvPr/>
        </p:nvSpPr>
        <p:spPr>
          <a:xfrm>
            <a:off x="3214678" y="2928940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i="1" dirty="0" smtClean="0">
                <a:latin typeface="+mn-ea"/>
              </a:rPr>
              <a:t>福利价：</a:t>
            </a:r>
            <a:r>
              <a:rPr lang="en-US" altLang="zh-CN" b="1" i="1" dirty="0" smtClean="0">
                <a:latin typeface="+mn-ea"/>
              </a:rPr>
              <a:t>2599</a:t>
            </a:r>
            <a:r>
              <a:rPr lang="zh-CN" altLang="en-US" b="1" i="1" dirty="0" smtClean="0">
                <a:latin typeface="+mn-ea"/>
              </a:rPr>
              <a:t>元</a:t>
            </a:r>
            <a:endParaRPr lang="zh-CN" altLang="en-US" b="1" i="1" dirty="0">
              <a:latin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4" y="714362"/>
            <a:ext cx="1785950" cy="184825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643570" y="2214560"/>
            <a:ext cx="2935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latin typeface="+mn-ea"/>
              </a:rPr>
              <a:t>                    格力空调</a:t>
            </a:r>
            <a:endParaRPr lang="en-US" altLang="zh-CN" sz="1400" b="1" dirty="0" smtClean="0">
              <a:latin typeface="+mn-ea"/>
            </a:endParaRPr>
          </a:p>
          <a:p>
            <a:r>
              <a:rPr lang="en-US" altLang="zh-CN" sz="1400" b="1" dirty="0" smtClean="0">
                <a:latin typeface="+mn-ea"/>
              </a:rPr>
              <a:t>KFR-26GW/(26559)FNAa-A3</a:t>
            </a:r>
            <a:r>
              <a:rPr lang="zh-CN" altLang="en-US" sz="1400" b="1" dirty="0" smtClean="0">
                <a:latin typeface="+mn-ea"/>
              </a:rPr>
              <a:t>清爽白</a:t>
            </a:r>
            <a:endParaRPr lang="zh-CN" altLang="en-US" sz="1400" dirty="0"/>
          </a:p>
        </p:txBody>
      </p:sp>
      <p:sp>
        <p:nvSpPr>
          <p:cNvPr id="18" name="矩形 17"/>
          <p:cNvSpPr/>
          <p:nvPr/>
        </p:nvSpPr>
        <p:spPr>
          <a:xfrm>
            <a:off x="6215074" y="2928940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i="1" dirty="0" smtClean="0">
                <a:latin typeface="+mn-ea"/>
              </a:rPr>
              <a:t>福利价：</a:t>
            </a:r>
            <a:r>
              <a:rPr lang="en-US" altLang="zh-CN" b="1" i="1" dirty="0" smtClean="0">
                <a:latin typeface="+mn-ea"/>
              </a:rPr>
              <a:t>3099</a:t>
            </a:r>
            <a:r>
              <a:rPr lang="zh-CN" altLang="en-US" b="1" i="1" dirty="0" smtClean="0">
                <a:latin typeface="+mn-ea"/>
              </a:rPr>
              <a:t>元</a:t>
            </a:r>
            <a:endParaRPr lang="zh-CN" altLang="en-US" b="1" i="1" dirty="0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0034" y="285734"/>
            <a:ext cx="181972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活动机型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空调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3571882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1.5</a:t>
            </a:r>
            <a:r>
              <a:rPr lang="zh-CN" altLang="en-US" dirty="0" smtClean="0"/>
              <a:t>匹：</a:t>
            </a:r>
            <a:r>
              <a:rPr lang="en-US" altLang="zh-CN" dirty="0" smtClean="0"/>
              <a:t>1699</a:t>
            </a:r>
            <a:r>
              <a:rPr lang="zh-CN" altLang="en-US" dirty="0" smtClean="0"/>
              <a:t>元                              </a:t>
            </a:r>
            <a:r>
              <a:rPr lang="en-US" altLang="zh-CN" dirty="0" smtClean="0"/>
              <a:t>1.5</a:t>
            </a:r>
            <a:r>
              <a:rPr lang="zh-CN" altLang="en-US" dirty="0" smtClean="0"/>
              <a:t>匹：</a:t>
            </a:r>
            <a:r>
              <a:rPr lang="en-US" altLang="zh-CN" dirty="0" smtClean="0"/>
              <a:t>2999</a:t>
            </a:r>
            <a:r>
              <a:rPr lang="zh-CN" altLang="en-US" dirty="0" smtClean="0"/>
              <a:t>元                              </a:t>
            </a:r>
            <a:r>
              <a:rPr lang="en-US" altLang="zh-CN" dirty="0" smtClean="0"/>
              <a:t>1.5</a:t>
            </a:r>
            <a:r>
              <a:rPr lang="zh-CN" altLang="en-US" dirty="0" smtClean="0"/>
              <a:t>匹：</a:t>
            </a:r>
            <a:r>
              <a:rPr lang="en-US" altLang="zh-CN" dirty="0" smtClean="0"/>
              <a:t>3499</a:t>
            </a:r>
            <a:r>
              <a:rPr lang="zh-CN" altLang="en-US" dirty="0" smtClean="0"/>
              <a:t>元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42910" y="414338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注：以格力空调购买均赠送精美茶具一套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0"/>
            <a:ext cx="851924" cy="78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矩形 22"/>
          <p:cNvSpPr/>
          <p:nvPr/>
        </p:nvSpPr>
        <p:spPr>
          <a:xfrm>
            <a:off x="6357950" y="357172"/>
            <a:ext cx="1569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临汾市总工会</a:t>
            </a:r>
          </a:p>
        </p:txBody>
      </p:sp>
    </p:spTree>
    <p:extLst>
      <p:ext uri="{BB962C8B-B14F-4D97-AF65-F5344CB8AC3E}">
        <p14:creationId xmlns="" xmlns:p14="http://schemas.microsoft.com/office/powerpoint/2010/main" val="9984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4" name="标题 3"/>
          <p:cNvSpPr txBox="1">
            <a:spLocks/>
          </p:cNvSpPr>
          <p:nvPr/>
        </p:nvSpPr>
        <p:spPr>
          <a:xfrm>
            <a:off x="142844" y="1000114"/>
            <a:ext cx="3786214" cy="21431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357158" y="928677"/>
            <a:ext cx="3643338" cy="35719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+mj-ea"/>
                <a:cs typeface="+mj-cs"/>
              </a:rPr>
              <a:t/>
            </a:r>
            <a:b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+mj-ea"/>
                <a:cs typeface="+mj-cs"/>
              </a:rPr>
            </a:b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8596" y="1285866"/>
            <a:ext cx="8001056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7158" y="2857502"/>
            <a:ext cx="7858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    </a:t>
            </a:r>
            <a:endParaRPr lang="zh-CN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500034" y="285734"/>
            <a:ext cx="181972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活动机型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空调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1000114"/>
            <a:ext cx="719995" cy="250493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3643320"/>
            <a:ext cx="2694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latin typeface="+mn-ea"/>
              </a:rPr>
              <a:t>格力   </a:t>
            </a:r>
            <a:r>
              <a:rPr lang="en-US" altLang="zh-CN" sz="1400" b="1" dirty="0" smtClean="0">
                <a:latin typeface="+mn-ea"/>
              </a:rPr>
              <a:t>2P</a:t>
            </a:r>
            <a:r>
              <a:rPr lang="zh-CN" altLang="en-US" sz="1400" b="1" dirty="0" smtClean="0">
                <a:latin typeface="+mn-ea"/>
              </a:rPr>
              <a:t>一级变频冷暖柱式空调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7158" y="4071948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舒享风系列</a:t>
            </a:r>
            <a:endParaRPr lang="zh-CN" alt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429138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i="1" dirty="0" smtClean="0"/>
              <a:t>福利价：</a:t>
            </a:r>
            <a:r>
              <a:rPr lang="en-US" altLang="zh-CN" b="1" i="1" dirty="0" smtClean="0"/>
              <a:t>8299</a:t>
            </a:r>
            <a:r>
              <a:rPr lang="zh-CN" altLang="en-US" b="1" i="1" dirty="0" smtClean="0"/>
              <a:t>元</a:t>
            </a:r>
            <a:endParaRPr lang="en-US" altLang="zh-CN" b="1" i="1" dirty="0" smtClean="0"/>
          </a:p>
          <a:p>
            <a:r>
              <a:rPr lang="zh-CN" altLang="en-US" b="1" i="1" dirty="0" smtClean="0"/>
              <a:t>免安装、送十年保修卡</a:t>
            </a:r>
            <a:endParaRPr lang="zh-CN" altLang="en-US" b="1" i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928676"/>
            <a:ext cx="1384865" cy="240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2786050" y="3643320"/>
            <a:ext cx="28745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latin typeface="+mn-ea"/>
              </a:rPr>
              <a:t>美的   </a:t>
            </a:r>
            <a:r>
              <a:rPr lang="en-US" altLang="zh-CN" sz="1400" b="1" dirty="0" smtClean="0">
                <a:latin typeface="+mn-ea"/>
              </a:rPr>
              <a:t>2P</a:t>
            </a:r>
            <a:r>
              <a:rPr lang="zh-CN" altLang="en-US" sz="1400" b="1" dirty="0" smtClean="0">
                <a:latin typeface="+mn-ea"/>
              </a:rPr>
              <a:t>三级变频冷暖圆柱式柜机</a:t>
            </a:r>
          </a:p>
        </p:txBody>
      </p:sp>
      <p:sp>
        <p:nvSpPr>
          <p:cNvPr id="20" name="矩形 19"/>
          <p:cNvSpPr/>
          <p:nvPr/>
        </p:nvSpPr>
        <p:spPr>
          <a:xfrm>
            <a:off x="2643174" y="4000510"/>
            <a:ext cx="2826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latin typeface="+mn-ea"/>
              </a:rPr>
              <a:t>KFR-51LW/BP2DN8Y-YA400(B3</a:t>
            </a:r>
            <a:r>
              <a:rPr lang="zh-CN" altLang="en-US" sz="1400" b="1" dirty="0" smtClean="0">
                <a:latin typeface="+mn-ea"/>
              </a:rPr>
              <a:t>）</a:t>
            </a:r>
            <a:endParaRPr lang="zh-CN" alt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786050" y="442913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i="1" dirty="0" smtClean="0"/>
              <a:t>       福利价：</a:t>
            </a:r>
            <a:r>
              <a:rPr lang="en-US" altLang="zh-CN" b="1" i="1" dirty="0" smtClean="0"/>
              <a:t>4999</a:t>
            </a:r>
            <a:r>
              <a:rPr lang="zh-CN" altLang="en-US" b="1" i="1" dirty="0" smtClean="0"/>
              <a:t>元</a:t>
            </a:r>
            <a:endParaRPr lang="zh-CN" altLang="en-US" b="1" i="1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4" y="1071552"/>
            <a:ext cx="1819935" cy="2315688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786446" y="3643320"/>
            <a:ext cx="2694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latin typeface="+mn-ea"/>
              </a:rPr>
              <a:t>海尔   </a:t>
            </a:r>
            <a:r>
              <a:rPr lang="en-US" altLang="zh-CN" sz="1400" b="1" dirty="0" smtClean="0">
                <a:latin typeface="+mn-ea"/>
              </a:rPr>
              <a:t>3P</a:t>
            </a:r>
            <a:r>
              <a:rPr lang="zh-CN" altLang="en-US" sz="1400" b="1" dirty="0" smtClean="0">
                <a:latin typeface="+mn-ea"/>
              </a:rPr>
              <a:t>变频一级冷暖柱式空调</a:t>
            </a:r>
          </a:p>
        </p:txBody>
      </p:sp>
      <p:sp>
        <p:nvSpPr>
          <p:cNvPr id="24" name="矩形 23"/>
          <p:cNvSpPr/>
          <p:nvPr/>
        </p:nvSpPr>
        <p:spPr>
          <a:xfrm>
            <a:off x="6143636" y="4000510"/>
            <a:ext cx="2108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latin typeface="+mn-ea"/>
              </a:rPr>
              <a:t>KFR-72LW/09CAA21AU1</a:t>
            </a:r>
            <a:endParaRPr lang="zh-CN" altLang="en-US" sz="1400" dirty="0"/>
          </a:p>
        </p:txBody>
      </p:sp>
      <p:sp>
        <p:nvSpPr>
          <p:cNvPr id="25" name="矩形 24"/>
          <p:cNvSpPr/>
          <p:nvPr/>
        </p:nvSpPr>
        <p:spPr>
          <a:xfrm>
            <a:off x="6215074" y="4357700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i="1" dirty="0" smtClean="0"/>
              <a:t>福利价：</a:t>
            </a:r>
            <a:r>
              <a:rPr lang="en-US" altLang="zh-CN" b="1" i="1" dirty="0" smtClean="0"/>
              <a:t>6999</a:t>
            </a:r>
            <a:r>
              <a:rPr lang="zh-CN" altLang="en-US" b="1" i="1" dirty="0" smtClean="0"/>
              <a:t>元</a:t>
            </a:r>
            <a:endParaRPr lang="zh-CN" altLang="en-US" b="1" i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0"/>
            <a:ext cx="851924" cy="78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矩形 26"/>
          <p:cNvSpPr/>
          <p:nvPr/>
        </p:nvSpPr>
        <p:spPr>
          <a:xfrm>
            <a:off x="6357950" y="357172"/>
            <a:ext cx="1569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临汾市总工会</a:t>
            </a:r>
          </a:p>
        </p:txBody>
      </p:sp>
    </p:spTree>
    <p:extLst>
      <p:ext uri="{BB962C8B-B14F-4D97-AF65-F5344CB8AC3E}">
        <p14:creationId xmlns="" xmlns:p14="http://schemas.microsoft.com/office/powerpoint/2010/main" val="9984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214428"/>
            <a:ext cx="8001056" cy="200026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71472" y="3786196"/>
            <a:ext cx="314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i="1" dirty="0" smtClean="0">
                <a:latin typeface="+mn-ea"/>
              </a:rPr>
              <a:t>福利价：</a:t>
            </a:r>
            <a:r>
              <a:rPr lang="zh-CN" altLang="en-US" sz="2000" b="1" i="1" dirty="0" smtClean="0">
                <a:solidFill>
                  <a:srgbClr val="FF0000"/>
                </a:solidFill>
                <a:latin typeface="+mn-ea"/>
              </a:rPr>
              <a:t>以上包含安装费</a:t>
            </a:r>
            <a:endParaRPr lang="en-US" altLang="zh-CN" sz="2000" b="1" i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8573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活动机型</a:t>
            </a:r>
            <a:r>
              <a:rPr lang="en-US" altLang="zh-CN" b="1" dirty="0" smtClean="0">
                <a:solidFill>
                  <a:srgbClr val="FF0000"/>
                </a:solidFill>
              </a:rPr>
              <a:t>—</a:t>
            </a:r>
            <a:r>
              <a:rPr lang="zh-CN" altLang="en-US" b="1" dirty="0" smtClean="0">
                <a:solidFill>
                  <a:srgbClr val="FF0000"/>
                </a:solidFill>
              </a:rPr>
              <a:t>中央空调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0"/>
            <a:ext cx="851924" cy="78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6357950" y="357172"/>
            <a:ext cx="1569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临汾市总工会</a:t>
            </a:r>
          </a:p>
        </p:txBody>
      </p:sp>
    </p:spTree>
    <p:extLst>
      <p:ext uri="{BB962C8B-B14F-4D97-AF65-F5344CB8AC3E}">
        <p14:creationId xmlns="" xmlns:p14="http://schemas.microsoft.com/office/powerpoint/2010/main" val="17386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-500098" y="928676"/>
            <a:ext cx="3929090" cy="45281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142990"/>
            <a:ext cx="2071702" cy="190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500034" y="3214692"/>
            <a:ext cx="2209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latin typeface="+mn-ea"/>
              </a:rPr>
              <a:t>美的 酷风   </a:t>
            </a:r>
            <a:r>
              <a:rPr lang="en-US" altLang="zh-CN" sz="1400" b="1" dirty="0" smtClean="0">
                <a:latin typeface="+mn-ea"/>
              </a:rPr>
              <a:t>3P</a:t>
            </a:r>
            <a:r>
              <a:rPr lang="zh-CN" altLang="en-US" sz="1400" b="1" dirty="0" smtClean="0">
                <a:latin typeface="+mn-ea"/>
              </a:rPr>
              <a:t>变频风管机</a:t>
            </a:r>
          </a:p>
        </p:txBody>
      </p:sp>
      <p:sp>
        <p:nvSpPr>
          <p:cNvPr id="11" name="矩形 10"/>
          <p:cNvSpPr/>
          <p:nvPr/>
        </p:nvSpPr>
        <p:spPr>
          <a:xfrm>
            <a:off x="357158" y="3714758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n-ea"/>
              </a:rPr>
              <a:t>GRD72T2W/BP2N1Y-CF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42910" y="4286262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i="1" dirty="0" smtClean="0">
                <a:solidFill>
                  <a:srgbClr val="FF0000"/>
                </a:solidFill>
                <a:latin typeface="+mn-ea"/>
              </a:rPr>
              <a:t>福利价：</a:t>
            </a:r>
            <a:r>
              <a:rPr lang="en-US" altLang="zh-CN" b="1" i="1" dirty="0" smtClean="0">
                <a:solidFill>
                  <a:srgbClr val="FF0000"/>
                </a:solidFill>
                <a:latin typeface="+mn-ea"/>
              </a:rPr>
              <a:t>5699</a:t>
            </a:r>
            <a:r>
              <a:rPr lang="zh-CN" altLang="en-US" b="1" i="1" dirty="0" smtClean="0">
                <a:solidFill>
                  <a:srgbClr val="FF0000"/>
                </a:solidFill>
                <a:latin typeface="+mn-ea"/>
              </a:rPr>
              <a:t>元</a:t>
            </a:r>
            <a:endParaRPr lang="zh-CN" altLang="en-US" b="1" i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071552"/>
            <a:ext cx="2744868" cy="230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3428992" y="3214692"/>
            <a:ext cx="3198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latin typeface="+mn-ea"/>
              </a:rPr>
              <a:t>美的 酷风   小多联一拖四（</a:t>
            </a:r>
            <a:r>
              <a:rPr lang="en-US" altLang="zh-CN" sz="1400" b="1" dirty="0" smtClean="0">
                <a:latin typeface="+mn-ea"/>
              </a:rPr>
              <a:t>120</a:t>
            </a:r>
            <a:r>
              <a:rPr lang="zh-CN" altLang="en-US" sz="1400" b="1" dirty="0" smtClean="0">
                <a:latin typeface="+mn-ea"/>
              </a:rPr>
              <a:t>主机）</a:t>
            </a:r>
          </a:p>
        </p:txBody>
      </p:sp>
      <p:sp>
        <p:nvSpPr>
          <p:cNvPr id="15" name="矩形 14"/>
          <p:cNvSpPr/>
          <p:nvPr/>
        </p:nvSpPr>
        <p:spPr>
          <a:xfrm>
            <a:off x="3929058" y="4286262"/>
            <a:ext cx="1963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i="1" dirty="0" smtClean="0">
                <a:solidFill>
                  <a:srgbClr val="FF0000"/>
                </a:solidFill>
                <a:latin typeface="+mn-ea"/>
              </a:rPr>
              <a:t>福利价：</a:t>
            </a:r>
            <a:r>
              <a:rPr lang="en-US" altLang="zh-CN" b="1" i="1" dirty="0" smtClean="0">
                <a:solidFill>
                  <a:srgbClr val="FF0000"/>
                </a:solidFill>
                <a:latin typeface="+mn-ea"/>
              </a:rPr>
              <a:t>21999</a:t>
            </a:r>
            <a:r>
              <a:rPr lang="zh-CN" altLang="en-US" b="1" i="1" dirty="0" smtClean="0">
                <a:solidFill>
                  <a:srgbClr val="FF0000"/>
                </a:solidFill>
                <a:latin typeface="+mn-ea"/>
              </a:rPr>
              <a:t>元</a:t>
            </a:r>
            <a:endParaRPr lang="zh-CN" altLang="en-US" b="1" i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2910" y="357172"/>
            <a:ext cx="2239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活动机型</a:t>
            </a:r>
            <a:r>
              <a:rPr lang="en-US" altLang="zh-CN" b="1" dirty="0" smtClean="0">
                <a:solidFill>
                  <a:srgbClr val="FF0000"/>
                </a:solidFill>
              </a:rPr>
              <a:t>—</a:t>
            </a:r>
            <a:r>
              <a:rPr lang="zh-CN" altLang="en-US" b="1" dirty="0" smtClean="0">
                <a:solidFill>
                  <a:srgbClr val="FF0000"/>
                </a:solidFill>
              </a:rPr>
              <a:t>中央空调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0"/>
            <a:ext cx="851924" cy="78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矩形 17"/>
          <p:cNvSpPr/>
          <p:nvPr/>
        </p:nvSpPr>
        <p:spPr>
          <a:xfrm>
            <a:off x="6357950" y="357172"/>
            <a:ext cx="1569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临汾市总工会</a:t>
            </a:r>
          </a:p>
        </p:txBody>
      </p:sp>
    </p:spTree>
    <p:extLst>
      <p:ext uri="{BB962C8B-B14F-4D97-AF65-F5344CB8AC3E}">
        <p14:creationId xmlns="" xmlns:p14="http://schemas.microsoft.com/office/powerpoint/2010/main" val="17386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-500098" y="928676"/>
            <a:ext cx="3929090" cy="45281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标题 3"/>
          <p:cNvSpPr txBox="1">
            <a:spLocks/>
          </p:cNvSpPr>
          <p:nvPr/>
        </p:nvSpPr>
        <p:spPr>
          <a:xfrm>
            <a:off x="285720" y="1142990"/>
            <a:ext cx="10515600" cy="45281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+mj-ea"/>
                <a:cs typeface="+mj-cs"/>
              </a:rPr>
              <a:t/>
            </a:r>
            <a:b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+mj-ea"/>
                <a:cs typeface="+mj-cs"/>
              </a:rPr>
            </a:b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071552"/>
            <a:ext cx="7429552" cy="232699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857224" y="428626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i="1" dirty="0" smtClean="0">
                <a:latin typeface="+mn-ea"/>
              </a:rPr>
              <a:t>内购价：</a:t>
            </a:r>
            <a:r>
              <a:rPr lang="zh-CN" altLang="en-US" b="1" i="1" dirty="0" smtClean="0">
                <a:solidFill>
                  <a:srgbClr val="FF0000"/>
                </a:solidFill>
                <a:latin typeface="+mn-ea"/>
              </a:rPr>
              <a:t>以上包含安装费</a:t>
            </a:r>
            <a:endParaRPr lang="en-US" altLang="zh-CN" b="1" i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357188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      一拖一中央空调</a:t>
            </a:r>
            <a:endParaRPr lang="zh-CN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86116" y="357188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一拖三中央空调</a:t>
            </a:r>
            <a:endParaRPr lang="zh-CN" alt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572132" y="357188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    一拖四中央空调</a:t>
            </a:r>
            <a:endParaRPr lang="zh-CN" altLang="en-US" b="1" dirty="0"/>
          </a:p>
        </p:txBody>
      </p:sp>
      <p:sp>
        <p:nvSpPr>
          <p:cNvPr id="20" name="矩形 19"/>
          <p:cNvSpPr/>
          <p:nvPr/>
        </p:nvSpPr>
        <p:spPr>
          <a:xfrm>
            <a:off x="571472" y="357172"/>
            <a:ext cx="2239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活动机型</a:t>
            </a:r>
            <a:r>
              <a:rPr lang="en-US" altLang="zh-CN" b="1" dirty="0" smtClean="0">
                <a:solidFill>
                  <a:srgbClr val="FF0000"/>
                </a:solidFill>
              </a:rPr>
              <a:t>—</a:t>
            </a:r>
            <a:r>
              <a:rPr lang="zh-CN" altLang="en-US" b="1" dirty="0" smtClean="0">
                <a:solidFill>
                  <a:srgbClr val="FF0000"/>
                </a:solidFill>
              </a:rPr>
              <a:t>中央空调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0"/>
            <a:ext cx="851924" cy="78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矩形 21"/>
          <p:cNvSpPr/>
          <p:nvPr/>
        </p:nvSpPr>
        <p:spPr>
          <a:xfrm>
            <a:off x="6357950" y="357172"/>
            <a:ext cx="1569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临汾市总工会</a:t>
            </a:r>
          </a:p>
        </p:txBody>
      </p:sp>
    </p:spTree>
    <p:extLst>
      <p:ext uri="{BB962C8B-B14F-4D97-AF65-F5344CB8AC3E}">
        <p14:creationId xmlns="" xmlns:p14="http://schemas.microsoft.com/office/powerpoint/2010/main" val="17386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-500098" y="928676"/>
            <a:ext cx="3929090" cy="45281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标题 3"/>
          <p:cNvSpPr txBox="1">
            <a:spLocks/>
          </p:cNvSpPr>
          <p:nvPr/>
        </p:nvSpPr>
        <p:spPr>
          <a:xfrm>
            <a:off x="285720" y="1142990"/>
            <a:ext cx="10515600" cy="45281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+mj-ea"/>
                <a:cs typeface="+mj-cs"/>
              </a:rPr>
              <a:t/>
            </a:r>
            <a:b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+mj-ea"/>
                <a:cs typeface="+mj-cs"/>
              </a:rPr>
            </a:b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7158" y="1571618"/>
            <a:ext cx="75009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zh-CN" sz="1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1000114"/>
            <a:ext cx="2643206" cy="175858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42910" y="3000378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latin typeface="+mn-ea"/>
              </a:rPr>
              <a:t>海尔</a:t>
            </a:r>
            <a:r>
              <a:rPr lang="en-US" altLang="zh-CN" b="1" dirty="0" smtClean="0">
                <a:latin typeface="+mn-ea"/>
              </a:rPr>
              <a:t>60L</a:t>
            </a:r>
            <a:r>
              <a:rPr lang="zh-CN" altLang="en-US" b="1" dirty="0" smtClean="0">
                <a:latin typeface="+mn-ea"/>
              </a:rPr>
              <a:t>电脑版热水器</a:t>
            </a:r>
            <a:endParaRPr lang="zh-CN" altLang="en-US" b="1" dirty="0"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2910" y="3500444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ES60H-J7(E)(U1)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白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0" y="3804672"/>
            <a:ext cx="4572000" cy="7888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+mn-ea"/>
              </a:rPr>
              <a:t>功能卖点：</a:t>
            </a:r>
            <a:r>
              <a:rPr lang="en-US" altLang="zh-CN" sz="1600" b="1" dirty="0" smtClean="0"/>
              <a:t>60L</a:t>
            </a:r>
            <a:r>
              <a:rPr lang="zh-CN" altLang="en-US" sz="1600" b="1" dirty="0" smtClean="0"/>
              <a:t>、</a:t>
            </a:r>
            <a:r>
              <a:rPr lang="en-US" altLang="zh-CN" sz="1600" b="1" dirty="0" smtClean="0"/>
              <a:t>APP</a:t>
            </a:r>
            <a:r>
              <a:rPr lang="zh-CN" altLang="en-US" sz="1600" b="1" dirty="0" smtClean="0"/>
              <a:t>操控、</a:t>
            </a:r>
            <a:r>
              <a:rPr lang="en-US" altLang="zh-CN" sz="1600" b="1" dirty="0" smtClean="0"/>
              <a:t>2000W</a:t>
            </a:r>
            <a:r>
              <a:rPr lang="zh-CN" altLang="en-US" sz="1600" b="1" dirty="0" smtClean="0"/>
              <a:t>功率、健康抑菌 、速热增容、安全防电墙、整机</a:t>
            </a:r>
            <a:r>
              <a:rPr lang="en-US" altLang="zh-CN" sz="1600" b="1" dirty="0" smtClean="0"/>
              <a:t>8</a:t>
            </a:r>
            <a:r>
              <a:rPr lang="zh-CN" altLang="en-US" sz="1600" b="1" dirty="0" smtClean="0"/>
              <a:t>年质保</a:t>
            </a:r>
            <a:endParaRPr lang="en-US" altLang="zh-CN" sz="1600" b="1" dirty="0">
              <a:latin typeface="+mn-ea"/>
            </a:endParaRPr>
          </a:p>
        </p:txBody>
      </p:sp>
      <p:pic>
        <p:nvPicPr>
          <p:cNvPr id="20" name="Picture 2" descr="C:\Users\Administrator\Desktop\2017.4\史密斯KD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000114"/>
            <a:ext cx="3076188" cy="1838355"/>
          </a:xfrm>
          <a:prstGeom prst="rect">
            <a:avLst/>
          </a:prstGeom>
          <a:noFill/>
        </p:spPr>
      </p:pic>
      <p:sp>
        <p:nvSpPr>
          <p:cNvPr id="21" name="矩形 20"/>
          <p:cNvSpPr/>
          <p:nvPr/>
        </p:nvSpPr>
        <p:spPr>
          <a:xfrm>
            <a:off x="5500694" y="3357568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CEWH-60BP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5286380" y="2928940"/>
            <a:ext cx="1981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/>
              <a:t>A.O.</a:t>
            </a:r>
            <a:r>
              <a:rPr lang="zh-CN" altLang="zh-CN" b="1" dirty="0" smtClean="0"/>
              <a:t>史密斯热水器</a:t>
            </a:r>
            <a:endParaRPr lang="zh-CN" altLang="en-US" b="1" dirty="0"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429256" y="4572014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i="1" dirty="0" smtClean="0">
                <a:solidFill>
                  <a:srgbClr val="FF0000"/>
                </a:solidFill>
                <a:latin typeface="+mn-ea"/>
              </a:rPr>
              <a:t>福利价： </a:t>
            </a:r>
            <a:r>
              <a:rPr lang="en-US" altLang="zh-CN" b="1" i="1" dirty="0" smtClean="0">
                <a:solidFill>
                  <a:srgbClr val="FF0000"/>
                </a:solidFill>
                <a:latin typeface="+mn-ea"/>
              </a:rPr>
              <a:t>2798</a:t>
            </a:r>
            <a:r>
              <a:rPr lang="zh-CN" altLang="en-US" b="1" i="1" dirty="0" smtClean="0">
                <a:solidFill>
                  <a:srgbClr val="FF0000"/>
                </a:solidFill>
                <a:latin typeface="+mn-ea"/>
              </a:rPr>
              <a:t>元</a:t>
            </a:r>
            <a:endParaRPr lang="zh-CN" altLang="en-US" b="1" i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57224" y="4572014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i="1" dirty="0" smtClean="0">
                <a:solidFill>
                  <a:srgbClr val="FF0000"/>
                </a:solidFill>
                <a:latin typeface="+mn-ea"/>
              </a:rPr>
              <a:t>福利价： </a:t>
            </a:r>
            <a:r>
              <a:rPr lang="en-US" altLang="zh-CN" b="1" i="1" dirty="0" smtClean="0">
                <a:solidFill>
                  <a:srgbClr val="FF0000"/>
                </a:solidFill>
                <a:latin typeface="+mn-ea"/>
              </a:rPr>
              <a:t>2099</a:t>
            </a:r>
            <a:r>
              <a:rPr lang="zh-CN" altLang="en-US" b="1" i="1" dirty="0" smtClean="0">
                <a:solidFill>
                  <a:srgbClr val="FF0000"/>
                </a:solidFill>
                <a:latin typeface="+mn-ea"/>
              </a:rPr>
              <a:t>元</a:t>
            </a:r>
            <a:endParaRPr lang="zh-CN" altLang="en-US" b="1" i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0034" y="357172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活动机型</a:t>
            </a:r>
            <a:r>
              <a:rPr lang="en-US" altLang="zh-CN" b="1" dirty="0" smtClean="0">
                <a:solidFill>
                  <a:srgbClr val="FF0000"/>
                </a:solidFill>
              </a:rPr>
              <a:t>—</a:t>
            </a:r>
            <a:r>
              <a:rPr lang="zh-CN" altLang="en-US" b="1" dirty="0" smtClean="0">
                <a:solidFill>
                  <a:srgbClr val="FF0000"/>
                </a:solidFill>
              </a:rPr>
              <a:t>热水器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0"/>
            <a:ext cx="851924" cy="78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矩形 26"/>
          <p:cNvSpPr/>
          <p:nvPr/>
        </p:nvSpPr>
        <p:spPr>
          <a:xfrm>
            <a:off x="6357950" y="357172"/>
            <a:ext cx="1569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临汾市总工会</a:t>
            </a:r>
          </a:p>
        </p:txBody>
      </p:sp>
    </p:spTree>
    <p:extLst>
      <p:ext uri="{BB962C8B-B14F-4D97-AF65-F5344CB8AC3E}">
        <p14:creationId xmlns="" xmlns:p14="http://schemas.microsoft.com/office/powerpoint/2010/main" val="17386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9552" y="267494"/>
            <a:ext cx="3672292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活动机型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烟灶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-500098" y="928676"/>
            <a:ext cx="3143272" cy="45281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标题 3"/>
          <p:cNvSpPr txBox="1">
            <a:spLocks/>
          </p:cNvSpPr>
          <p:nvPr/>
        </p:nvSpPr>
        <p:spPr>
          <a:xfrm>
            <a:off x="2000232" y="1000114"/>
            <a:ext cx="2357454" cy="38137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+mj-ea"/>
                <a:cs typeface="+mj-cs"/>
              </a:rPr>
              <a:t/>
            </a:r>
            <a:b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+mj-ea"/>
                <a:cs typeface="+mj-cs"/>
              </a:rPr>
            </a:b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标题 3"/>
          <p:cNvSpPr txBox="1">
            <a:spLocks/>
          </p:cNvSpPr>
          <p:nvPr/>
        </p:nvSpPr>
        <p:spPr>
          <a:xfrm>
            <a:off x="0" y="928676"/>
            <a:ext cx="2786050" cy="38137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+mj-ea"/>
                <a:cs typeface="+mj-cs"/>
              </a:rPr>
              <a:t/>
            </a:r>
            <a:b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+mj-ea"/>
                <a:cs typeface="+mj-cs"/>
              </a:rPr>
            </a:b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142990"/>
            <a:ext cx="2533389" cy="253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2786050" y="135730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+mn-ea"/>
              </a:rPr>
              <a:t>功能卖点：</a:t>
            </a:r>
            <a:r>
              <a:rPr lang="zh-CN" altLang="en-US" b="1" dirty="0" smtClean="0"/>
              <a:t>风量升级</a:t>
            </a:r>
            <a:r>
              <a:rPr lang="en-US" altLang="zh-CN" b="1" dirty="0" smtClean="0"/>
              <a:t>20</a:t>
            </a:r>
            <a:r>
              <a:rPr lang="zh-CN" altLang="en-US" b="1" dirty="0" smtClean="0"/>
              <a:t>立方，免拆洗，轻薄时尚机身烟机，集中劲火，钢化防爆玻璃面板，易清洁</a:t>
            </a:r>
            <a:endParaRPr lang="en-US" altLang="zh-CN" b="1" dirty="0"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1472" y="4643452"/>
            <a:ext cx="322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CXW-200-5107+JZT-7B28</a:t>
            </a:r>
            <a:endParaRPr lang="zh-CN" altLang="en-US" b="1" dirty="0"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00100" y="392907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latin typeface="+mn-ea"/>
              </a:rPr>
              <a:t>老板烟灶套餐</a:t>
            </a:r>
            <a:endParaRPr lang="zh-CN" altLang="en-US" b="1" dirty="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71802" y="2786064"/>
            <a:ext cx="300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i="1" dirty="0" smtClean="0">
                <a:solidFill>
                  <a:srgbClr val="FF0000"/>
                </a:solidFill>
                <a:latin typeface="+mn-ea"/>
              </a:rPr>
              <a:t>福利价： </a:t>
            </a:r>
            <a:r>
              <a:rPr lang="en-US" altLang="zh-CN" b="1" i="1" dirty="0" smtClean="0">
                <a:solidFill>
                  <a:srgbClr val="FF0000"/>
                </a:solidFill>
                <a:latin typeface="+mn-ea"/>
              </a:rPr>
              <a:t>3499</a:t>
            </a:r>
            <a:r>
              <a:rPr lang="zh-CN" altLang="en-US" b="1" i="1" dirty="0" smtClean="0">
                <a:solidFill>
                  <a:srgbClr val="FF0000"/>
                </a:solidFill>
                <a:latin typeface="+mn-ea"/>
              </a:rPr>
              <a:t>元</a:t>
            </a:r>
            <a:endParaRPr lang="zh-CN" altLang="en-US" b="1" i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0562" y="3943171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注：</a:t>
            </a:r>
            <a:r>
              <a:rPr lang="zh-CN" altLang="en-US" dirty="0" smtClean="0"/>
              <a:t>凡购买老板烟灶所有机型，均可享免费打孔，免费送防烟宝，免费预埋烟管，免费上门设计，免费领取精美礼品一份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14942" y="250031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购老板产品指定型号，享</a:t>
            </a:r>
            <a:r>
              <a:rPr lang="zh-CN" altLang="en-US" b="1" dirty="0" smtClean="0">
                <a:solidFill>
                  <a:srgbClr val="FF0000"/>
                </a:solidFill>
              </a:rPr>
              <a:t>买三免一</a:t>
            </a:r>
            <a:r>
              <a:rPr lang="zh-CN" altLang="en-US" dirty="0" smtClean="0"/>
              <a:t>活动</a:t>
            </a:r>
            <a:endParaRPr lang="zh-CN" alt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0"/>
            <a:ext cx="851924" cy="78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矩形 21"/>
          <p:cNvSpPr/>
          <p:nvPr/>
        </p:nvSpPr>
        <p:spPr>
          <a:xfrm>
            <a:off x="6357950" y="357172"/>
            <a:ext cx="1569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临汾市总工会</a:t>
            </a:r>
          </a:p>
        </p:txBody>
      </p:sp>
    </p:spTree>
    <p:extLst>
      <p:ext uri="{BB962C8B-B14F-4D97-AF65-F5344CB8AC3E}">
        <p14:creationId xmlns="" xmlns:p14="http://schemas.microsoft.com/office/powerpoint/2010/main" val="17386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-500098" y="928676"/>
            <a:ext cx="3143272" cy="45281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标题 3"/>
          <p:cNvSpPr txBox="1">
            <a:spLocks/>
          </p:cNvSpPr>
          <p:nvPr/>
        </p:nvSpPr>
        <p:spPr>
          <a:xfrm>
            <a:off x="2000232" y="1000114"/>
            <a:ext cx="2357454" cy="38137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+mj-ea"/>
                <a:cs typeface="+mj-cs"/>
              </a:rPr>
              <a:t/>
            </a:r>
            <a:b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+mj-ea"/>
                <a:cs typeface="+mj-cs"/>
              </a:rPr>
            </a:b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标题 3"/>
          <p:cNvSpPr txBox="1">
            <a:spLocks/>
          </p:cNvSpPr>
          <p:nvPr/>
        </p:nvSpPr>
        <p:spPr>
          <a:xfrm>
            <a:off x="0" y="928676"/>
            <a:ext cx="2786050" cy="38137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+mj-ea"/>
                <a:cs typeface="+mj-cs"/>
              </a:rPr>
              <a:t/>
            </a:r>
            <a:b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+mj-ea"/>
                <a:cs typeface="+mj-cs"/>
              </a:rPr>
            </a:b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标题 3"/>
          <p:cNvSpPr txBox="1">
            <a:spLocks/>
          </p:cNvSpPr>
          <p:nvPr/>
        </p:nvSpPr>
        <p:spPr>
          <a:xfrm>
            <a:off x="-1071554" y="928676"/>
            <a:ext cx="2143108" cy="42862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71552"/>
            <a:ext cx="3941000" cy="23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0034" y="3643320"/>
            <a:ext cx="420816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zh-CN" altLang="en-US" b="1" dirty="0" smtClean="0">
                <a:latin typeface="+mn-ea"/>
              </a:rPr>
              <a:t>功能卖点：</a:t>
            </a:r>
            <a:r>
              <a:rPr lang="zh-CN" altLang="en-US" b="1" dirty="0"/>
              <a:t>  水槽洗碗机 </a:t>
            </a:r>
            <a:r>
              <a:rPr lang="zh-CN" altLang="en-US" b="1" dirty="0" smtClean="0"/>
              <a:t>   </a:t>
            </a:r>
            <a:r>
              <a:rPr lang="en-US" altLang="zh-CN" b="1" dirty="0" smtClean="0"/>
              <a:t>6</a:t>
            </a:r>
            <a:r>
              <a:rPr lang="zh-CN" altLang="en-US" b="1" dirty="0" smtClean="0"/>
              <a:t>套大容量       钻石</a:t>
            </a:r>
            <a:r>
              <a:rPr lang="zh-CN" altLang="en-US" b="1" dirty="0"/>
              <a:t>银 跨界三合一 超声波清洗</a:t>
            </a:r>
          </a:p>
        </p:txBody>
      </p:sp>
      <p:sp>
        <p:nvSpPr>
          <p:cNvPr id="16" name="矩形 15"/>
          <p:cNvSpPr/>
          <p:nvPr/>
        </p:nvSpPr>
        <p:spPr>
          <a:xfrm>
            <a:off x="5143504" y="164305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latin typeface="+mn-ea"/>
              </a:rPr>
              <a:t>方太水槽洗碗机</a:t>
            </a:r>
            <a:endParaRPr lang="zh-CN" altLang="en-US" b="1" dirty="0"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57818" y="2214560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JBSD2T-X9S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5143504" y="3000378"/>
            <a:ext cx="2481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i="1" dirty="0" smtClean="0">
                <a:solidFill>
                  <a:srgbClr val="FF0000"/>
                </a:solidFill>
                <a:latin typeface="+mn-ea"/>
              </a:rPr>
              <a:t>福利价：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ea"/>
              </a:rPr>
              <a:t>5699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+mn-ea"/>
              </a:rPr>
              <a:t>元</a:t>
            </a:r>
            <a:endParaRPr lang="zh-CN" altLang="en-US" sz="2400" b="1" i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71472" y="285734"/>
            <a:ext cx="190148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活动机型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洗碗机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0"/>
            <a:ext cx="851924" cy="78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矩形 21"/>
          <p:cNvSpPr/>
          <p:nvPr/>
        </p:nvSpPr>
        <p:spPr>
          <a:xfrm>
            <a:off x="6357950" y="357172"/>
            <a:ext cx="1569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临汾市总工会</a:t>
            </a:r>
          </a:p>
        </p:txBody>
      </p:sp>
    </p:spTree>
    <p:extLst>
      <p:ext uri="{BB962C8B-B14F-4D97-AF65-F5344CB8AC3E}">
        <p14:creationId xmlns="" xmlns:p14="http://schemas.microsoft.com/office/powerpoint/2010/main" val="17386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52"/>
            <a:ext cx="2000264" cy="208148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9" name="矩形 8"/>
          <p:cNvSpPr/>
          <p:nvPr/>
        </p:nvSpPr>
        <p:spPr>
          <a:xfrm>
            <a:off x="785786" y="3286130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C00000"/>
                </a:solidFill>
                <a:latin typeface="+mn-ea"/>
              </a:rPr>
              <a:t>苏泊尔</a:t>
            </a:r>
            <a:r>
              <a:rPr lang="zh-CN" altLang="en-US" sz="1400" b="1" dirty="0" smtClean="0">
                <a:latin typeface="+mn-ea"/>
              </a:rPr>
              <a:t>破壁料理</a:t>
            </a:r>
          </a:p>
        </p:txBody>
      </p:sp>
      <p:grpSp>
        <p:nvGrpSpPr>
          <p:cNvPr id="10" name="组合 51"/>
          <p:cNvGrpSpPr/>
          <p:nvPr/>
        </p:nvGrpSpPr>
        <p:grpSpPr>
          <a:xfrm>
            <a:off x="714348" y="3857634"/>
            <a:ext cx="1428728" cy="420559"/>
            <a:chOff x="6516811" y="3888483"/>
            <a:chExt cx="2448272" cy="1404155"/>
          </a:xfrm>
        </p:grpSpPr>
        <p:grpSp>
          <p:nvGrpSpPr>
            <p:cNvPr id="11" name="组合 37"/>
            <p:cNvGrpSpPr/>
            <p:nvPr/>
          </p:nvGrpSpPr>
          <p:grpSpPr>
            <a:xfrm>
              <a:off x="6516811" y="3888483"/>
              <a:ext cx="2448272" cy="1404155"/>
              <a:chOff x="6516811" y="3888483"/>
              <a:chExt cx="2448272" cy="1404155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6516811" y="3888483"/>
                <a:ext cx="2448272" cy="140415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6516811" y="3888483"/>
                <a:ext cx="2448272" cy="648071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6516811" y="4536554"/>
              <a:ext cx="2376264" cy="648072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6552815" y="4536555"/>
              <a:ext cx="2376264" cy="648071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85786" y="3786196"/>
            <a:ext cx="1357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FFFF00"/>
                </a:solidFill>
                <a:latin typeface="+mn-ea"/>
              </a:rPr>
              <a:t>JD</a:t>
            </a:r>
            <a:r>
              <a:rPr lang="zh-CN" altLang="en-US" sz="1400" b="1" dirty="0" smtClean="0">
                <a:solidFill>
                  <a:srgbClr val="FFFF00"/>
                </a:solidFill>
                <a:latin typeface="+mn-ea"/>
              </a:rPr>
              <a:t>价</a:t>
            </a:r>
            <a:endParaRPr lang="zh-CN" altLang="en-US" sz="14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42976" y="4000510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i="1" dirty="0" smtClean="0">
                <a:latin typeface="+mn-ea"/>
              </a:rPr>
              <a:t>999</a:t>
            </a:r>
            <a:endParaRPr lang="zh-CN" altLang="en-US" b="1" i="1" dirty="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1472" y="4500576"/>
            <a:ext cx="178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i="1" dirty="0" smtClean="0">
                <a:solidFill>
                  <a:srgbClr val="FF0000"/>
                </a:solidFill>
                <a:latin typeface="+mn-ea"/>
              </a:rPr>
              <a:t>福利价： </a:t>
            </a:r>
            <a:r>
              <a:rPr lang="en-US" altLang="zh-CN" b="1" i="1" dirty="0" smtClean="0">
                <a:solidFill>
                  <a:srgbClr val="FF0000"/>
                </a:solidFill>
                <a:latin typeface="+mn-ea"/>
              </a:rPr>
              <a:t>599</a:t>
            </a:r>
            <a:r>
              <a:rPr lang="zh-CN" altLang="en-US" b="1" i="1" dirty="0" smtClean="0">
                <a:solidFill>
                  <a:srgbClr val="FF0000"/>
                </a:solidFill>
                <a:latin typeface="+mn-ea"/>
              </a:rPr>
              <a:t>元</a:t>
            </a:r>
            <a:endParaRPr lang="zh-CN" altLang="en-US" b="1" i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000114"/>
            <a:ext cx="2000562" cy="200474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20" name="矩形 19"/>
          <p:cNvSpPr/>
          <p:nvPr/>
        </p:nvSpPr>
        <p:spPr>
          <a:xfrm>
            <a:off x="3000364" y="3214692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C00000"/>
                </a:solidFill>
                <a:latin typeface="+mn-ea"/>
              </a:rPr>
              <a:t>苏泊尔</a:t>
            </a:r>
            <a:r>
              <a:rPr lang="zh-CN" altLang="en-US" sz="1400" b="1" dirty="0" smtClean="0">
                <a:latin typeface="+mn-ea"/>
              </a:rPr>
              <a:t>破壁调料机</a:t>
            </a:r>
          </a:p>
        </p:txBody>
      </p:sp>
      <p:sp>
        <p:nvSpPr>
          <p:cNvPr id="21" name="矩形 20"/>
          <p:cNvSpPr/>
          <p:nvPr/>
        </p:nvSpPr>
        <p:spPr>
          <a:xfrm>
            <a:off x="642910" y="3500444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+mn-ea"/>
              </a:rPr>
              <a:t>—  JP57-800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3143240" y="3500444"/>
            <a:ext cx="1382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+mn-ea"/>
              </a:rPr>
              <a:t>JP37V-1300</a:t>
            </a:r>
            <a:endParaRPr lang="zh-CN" altLang="en-US" dirty="0"/>
          </a:p>
        </p:txBody>
      </p:sp>
      <p:grpSp>
        <p:nvGrpSpPr>
          <p:cNvPr id="23" name="组合 51"/>
          <p:cNvGrpSpPr/>
          <p:nvPr/>
        </p:nvGrpSpPr>
        <p:grpSpPr>
          <a:xfrm>
            <a:off x="3071802" y="3857634"/>
            <a:ext cx="1428728" cy="420559"/>
            <a:chOff x="6516811" y="3888483"/>
            <a:chExt cx="2448272" cy="1404155"/>
          </a:xfrm>
        </p:grpSpPr>
        <p:grpSp>
          <p:nvGrpSpPr>
            <p:cNvPr id="24" name="组合 37"/>
            <p:cNvGrpSpPr/>
            <p:nvPr/>
          </p:nvGrpSpPr>
          <p:grpSpPr>
            <a:xfrm>
              <a:off x="6516811" y="3888483"/>
              <a:ext cx="2448272" cy="1404155"/>
              <a:chOff x="6516811" y="3888483"/>
              <a:chExt cx="2448272" cy="1404155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6516811" y="3888483"/>
                <a:ext cx="2448272" cy="140415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6516811" y="3888483"/>
                <a:ext cx="2448272" cy="648071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5" name="直接连接符 24"/>
            <p:cNvCxnSpPr/>
            <p:nvPr/>
          </p:nvCxnSpPr>
          <p:spPr>
            <a:xfrm>
              <a:off x="6516811" y="4536554"/>
              <a:ext cx="2376264" cy="648072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6552815" y="4536555"/>
              <a:ext cx="2376264" cy="648071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矩形 34"/>
          <p:cNvSpPr/>
          <p:nvPr/>
        </p:nvSpPr>
        <p:spPr>
          <a:xfrm>
            <a:off x="3428992" y="3786196"/>
            <a:ext cx="55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FFFF00"/>
                </a:solidFill>
                <a:latin typeface="+mn-ea"/>
              </a:rPr>
              <a:t>JD</a:t>
            </a:r>
            <a:r>
              <a:rPr lang="zh-CN" altLang="en-US" sz="1400" b="1" dirty="0" smtClean="0">
                <a:solidFill>
                  <a:srgbClr val="FFFF00"/>
                </a:solidFill>
                <a:latin typeface="+mn-ea"/>
              </a:rPr>
              <a:t>价</a:t>
            </a:r>
            <a:endParaRPr lang="zh-CN" altLang="en-US" sz="14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428992" y="4000510"/>
            <a:ext cx="68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i="1" dirty="0" smtClean="0">
                <a:latin typeface="+mn-ea"/>
              </a:rPr>
              <a:t>1799</a:t>
            </a:r>
            <a:endParaRPr lang="zh-CN" altLang="en-US" b="1" i="1" dirty="0">
              <a:latin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786050" y="4500576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i="1" dirty="0" smtClean="0">
                <a:solidFill>
                  <a:srgbClr val="FF0000"/>
                </a:solidFill>
                <a:latin typeface="+mn-ea"/>
              </a:rPr>
              <a:t>福利价： </a:t>
            </a:r>
            <a:r>
              <a:rPr lang="en-US" altLang="zh-CN" b="1" i="1" dirty="0" smtClean="0">
                <a:solidFill>
                  <a:srgbClr val="FF0000"/>
                </a:solidFill>
                <a:latin typeface="+mn-ea"/>
              </a:rPr>
              <a:t>1299</a:t>
            </a:r>
            <a:r>
              <a:rPr lang="zh-CN" altLang="en-US" b="1" i="1" dirty="0" smtClean="0">
                <a:solidFill>
                  <a:srgbClr val="FF0000"/>
                </a:solidFill>
                <a:latin typeface="+mn-ea"/>
              </a:rPr>
              <a:t>元</a:t>
            </a:r>
            <a:endParaRPr lang="zh-CN" altLang="en-US" b="1" i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472" y="21429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活动机型</a:t>
            </a:r>
            <a:r>
              <a:rPr lang="en-US" altLang="zh-CN" b="1" dirty="0" smtClean="0">
                <a:solidFill>
                  <a:srgbClr val="FF0000"/>
                </a:solidFill>
              </a:rPr>
              <a:t>—</a:t>
            </a:r>
            <a:r>
              <a:rPr lang="zh-CN" altLang="en-US" b="1" dirty="0" smtClean="0">
                <a:solidFill>
                  <a:srgbClr val="FF0000"/>
                </a:solidFill>
              </a:rPr>
              <a:t>破壁机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39" name="图片 38" descr="UjYbiq021963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928676"/>
            <a:ext cx="1477278" cy="2236878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5357818" y="3214692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C00000"/>
                </a:solidFill>
                <a:latin typeface="+mn-ea"/>
              </a:rPr>
              <a:t>苏泊尔</a:t>
            </a:r>
            <a:r>
              <a:rPr lang="zh-CN" altLang="en-US" sz="1400" b="1" dirty="0" smtClean="0">
                <a:latin typeface="+mn-ea"/>
              </a:rPr>
              <a:t>破壁调料机</a:t>
            </a:r>
          </a:p>
        </p:txBody>
      </p:sp>
      <p:sp>
        <p:nvSpPr>
          <p:cNvPr id="41" name="矩形 40"/>
          <p:cNvSpPr/>
          <p:nvPr/>
        </p:nvSpPr>
        <p:spPr>
          <a:xfrm>
            <a:off x="5500694" y="3571882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+mn-ea"/>
              </a:rPr>
              <a:t>      JP97L</a:t>
            </a:r>
            <a:endParaRPr lang="zh-CN" alt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357818" y="3929072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零售价：</a:t>
            </a:r>
            <a:r>
              <a:rPr lang="en-US" altLang="zh-CN" dirty="0" smtClean="0"/>
              <a:t>1999</a:t>
            </a:r>
            <a:r>
              <a:rPr lang="zh-CN" altLang="en-US" dirty="0" smtClean="0"/>
              <a:t>元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b="1" i="1" dirty="0" smtClean="0">
                <a:solidFill>
                  <a:srgbClr val="FF0000"/>
                </a:solidFill>
              </a:rPr>
              <a:t>国美首发价：</a:t>
            </a:r>
            <a:r>
              <a:rPr lang="en-US" altLang="zh-CN" b="1" i="1" dirty="0" smtClean="0">
                <a:solidFill>
                  <a:srgbClr val="FF0000"/>
                </a:solidFill>
              </a:rPr>
              <a:t>1599</a:t>
            </a:r>
            <a:r>
              <a:rPr lang="zh-CN" altLang="en-US" b="1" i="1" dirty="0" smtClean="0">
                <a:solidFill>
                  <a:srgbClr val="FF0000"/>
                </a:solidFill>
              </a:rPr>
              <a:t>元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49" name="矩形标注 48"/>
          <p:cNvSpPr/>
          <p:nvPr/>
        </p:nvSpPr>
        <p:spPr>
          <a:xfrm>
            <a:off x="7072330" y="1071552"/>
            <a:ext cx="1785950" cy="1000132"/>
          </a:xfrm>
          <a:prstGeom prst="wedgeRectCallout">
            <a:avLst>
              <a:gd name="adj1" fmla="val -50541"/>
              <a:gd name="adj2" fmla="val 794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rgbClr val="FFC000"/>
                </a:solidFill>
              </a:rPr>
              <a:t>静音破壁送</a:t>
            </a:r>
            <a:r>
              <a:rPr lang="en-US" altLang="zh-CN" sz="1600" dirty="0" smtClean="0">
                <a:solidFill>
                  <a:srgbClr val="FFC000"/>
                </a:solidFill>
              </a:rPr>
              <a:t>299</a:t>
            </a:r>
            <a:r>
              <a:rPr lang="zh-CN" altLang="en-US" sz="1600" dirty="0" smtClean="0">
                <a:solidFill>
                  <a:srgbClr val="FFC000"/>
                </a:solidFill>
              </a:rPr>
              <a:t>元研磨杯、</a:t>
            </a:r>
            <a:r>
              <a:rPr lang="en-US" altLang="zh-CN" sz="1600" dirty="0" smtClean="0">
                <a:solidFill>
                  <a:srgbClr val="FFC000"/>
                </a:solidFill>
              </a:rPr>
              <a:t>299</a:t>
            </a:r>
            <a:r>
              <a:rPr lang="zh-CN" altLang="en-US" sz="1600" dirty="0" smtClean="0">
                <a:solidFill>
                  <a:srgbClr val="FFC000"/>
                </a:solidFill>
              </a:rPr>
              <a:t>元精品炒锅</a:t>
            </a:r>
            <a:endParaRPr lang="zh-CN" altLang="en-US" sz="1600" dirty="0">
              <a:solidFill>
                <a:srgbClr val="FFC000"/>
              </a:solidFill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0"/>
            <a:ext cx="851924" cy="78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矩形 50"/>
          <p:cNvSpPr/>
          <p:nvPr/>
        </p:nvSpPr>
        <p:spPr>
          <a:xfrm>
            <a:off x="6357950" y="357172"/>
            <a:ext cx="1569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临汾市总工会</a:t>
            </a:r>
          </a:p>
        </p:txBody>
      </p:sp>
    </p:spTree>
    <p:extLst>
      <p:ext uri="{BB962C8B-B14F-4D97-AF65-F5344CB8AC3E}">
        <p14:creationId xmlns="" xmlns:p14="http://schemas.microsoft.com/office/powerpoint/2010/main" val="35195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35717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说明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0"/>
            <a:ext cx="851924" cy="78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6572264" y="357172"/>
            <a:ext cx="1569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临汾市总工会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1000114"/>
            <a:ext cx="77153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活动主题：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第二届工会会员家电福利日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活动时间：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-5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活动地址：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向阳路万家福超市旁国美电器向阳店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专属家电顾问：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店长：       王洁兵     电话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微信：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15035412713</a:t>
            </a:r>
          </a:p>
          <a:p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彩电主任：孔智华     电话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微信：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15835707866</a:t>
            </a:r>
          </a:p>
          <a:p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冰洗主任：芦佳斌     电话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微信：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18635713534</a:t>
            </a:r>
          </a:p>
          <a:p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空调主任：杨晋         电话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微信：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18634479605</a:t>
            </a:r>
          </a:p>
          <a:p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厨卫主任：司玉梅      电话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微信：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13835363406</a:t>
            </a:r>
            <a:endParaRPr lang="zh-CN" altLang="en-US" sz="1400" b="1" dirty="0"/>
          </a:p>
        </p:txBody>
      </p:sp>
      <p:sp>
        <p:nvSpPr>
          <p:cNvPr id="10" name="圆角矩形 9"/>
          <p:cNvSpPr/>
          <p:nvPr/>
        </p:nvSpPr>
        <p:spPr>
          <a:xfrm>
            <a:off x="5429256" y="2714626"/>
            <a:ext cx="2714644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</a:rPr>
              <a:t>活动当天由专人进行接待，专人进行价格申请，台台都是员工价，此次工会会员活动以最低价格回馈，价保五一！正规电子发票，保证货真价实！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6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35717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整体活动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071552"/>
            <a:ext cx="76438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活动一、凭邀请券进店即可免费领取精美礼品一份、免费填写抽奖券一张</a:t>
            </a:r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zh-CN" altLang="en-US" sz="1400" dirty="0" smtClean="0"/>
              <a:t>活动二、预存</a:t>
            </a:r>
            <a:r>
              <a:rPr lang="en-US" altLang="zh-CN" sz="1400" dirty="0" smtClean="0"/>
              <a:t>50</a:t>
            </a:r>
            <a:r>
              <a:rPr lang="zh-CN" altLang="en-US" sz="1400" dirty="0" smtClean="0"/>
              <a:t>元送精美茶具一套，凭预存券 进店免费领取</a:t>
            </a:r>
            <a:r>
              <a:rPr lang="en-US" altLang="zh-CN" sz="1400" dirty="0" smtClean="0"/>
              <a:t>5L</a:t>
            </a:r>
            <a:r>
              <a:rPr lang="zh-CN" altLang="en-US" sz="1400" dirty="0" smtClean="0"/>
              <a:t>食用油一桶</a:t>
            </a:r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zh-CN" altLang="en-US" sz="1400" dirty="0" smtClean="0"/>
              <a:t>活动三、购单品满</a:t>
            </a:r>
            <a:r>
              <a:rPr lang="en-US" altLang="zh-CN" sz="1400" dirty="0" smtClean="0"/>
              <a:t>999</a:t>
            </a:r>
            <a:r>
              <a:rPr lang="zh-CN" altLang="en-US" sz="1400" dirty="0" smtClean="0"/>
              <a:t>元送苏泊尔电水壶一台</a:t>
            </a:r>
            <a:r>
              <a:rPr lang="en-US" altLang="zh-CN" sz="1400" dirty="0" smtClean="0"/>
              <a:t>             </a:t>
            </a:r>
            <a:r>
              <a:rPr lang="zh-CN" altLang="en-US" sz="1400" dirty="0" smtClean="0"/>
              <a:t>购单品满</a:t>
            </a:r>
            <a:r>
              <a:rPr lang="en-US" altLang="zh-CN" sz="1400" dirty="0" smtClean="0"/>
              <a:t>3999</a:t>
            </a:r>
            <a:r>
              <a:rPr lang="zh-CN" altLang="en-US" sz="1400" dirty="0" smtClean="0"/>
              <a:t>元送电烤箱一台</a:t>
            </a:r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en-US" altLang="zh-CN" sz="1400" dirty="0" smtClean="0"/>
              <a:t>                  </a:t>
            </a:r>
            <a:r>
              <a:rPr lang="zh-CN" altLang="en-US" sz="1400" dirty="0" smtClean="0"/>
              <a:t>套购满</a:t>
            </a:r>
            <a:r>
              <a:rPr lang="en-US" altLang="zh-CN" sz="1400" dirty="0" smtClean="0"/>
              <a:t>9999</a:t>
            </a:r>
            <a:r>
              <a:rPr lang="zh-CN" altLang="en-US" sz="1400" dirty="0" smtClean="0"/>
              <a:t>元返</a:t>
            </a:r>
            <a:r>
              <a:rPr lang="en-US" altLang="zh-CN" sz="1400" dirty="0" smtClean="0"/>
              <a:t>1000</a:t>
            </a:r>
            <a:r>
              <a:rPr lang="zh-CN" altLang="en-US" sz="1400" dirty="0" smtClean="0"/>
              <a:t>元现金券                        套购满</a:t>
            </a:r>
            <a:r>
              <a:rPr lang="en-US" altLang="zh-CN" sz="1400" dirty="0" smtClean="0"/>
              <a:t>19999</a:t>
            </a:r>
            <a:r>
              <a:rPr lang="zh-CN" altLang="en-US" sz="1400" dirty="0" smtClean="0"/>
              <a:t>元返</a:t>
            </a:r>
            <a:r>
              <a:rPr lang="en-US" altLang="zh-CN" sz="1400" dirty="0" smtClean="0"/>
              <a:t>2000</a:t>
            </a:r>
            <a:r>
              <a:rPr lang="zh-CN" altLang="en-US" sz="1400" dirty="0" smtClean="0"/>
              <a:t>元现金券</a:t>
            </a:r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zh-CN" altLang="en-US" sz="1400" dirty="0" smtClean="0"/>
              <a:t>                   套购满</a:t>
            </a:r>
            <a:r>
              <a:rPr lang="en-US" altLang="zh-CN" sz="1400" dirty="0" smtClean="0"/>
              <a:t>39999</a:t>
            </a:r>
            <a:r>
              <a:rPr lang="zh-CN" altLang="en-US" sz="1400" dirty="0" smtClean="0"/>
              <a:t>元返</a:t>
            </a:r>
            <a:r>
              <a:rPr lang="en-US" altLang="zh-CN" sz="1400" dirty="0" smtClean="0"/>
              <a:t>4000</a:t>
            </a:r>
            <a:r>
              <a:rPr lang="zh-CN" altLang="en-US" sz="1400" dirty="0" smtClean="0"/>
              <a:t>元现金券</a:t>
            </a:r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zh-CN" altLang="en-US" sz="1400" dirty="0" smtClean="0"/>
              <a:t>活动四、家电以旧换新彩电最高补贴</a:t>
            </a:r>
            <a:r>
              <a:rPr lang="en-US" altLang="zh-CN" sz="1400" dirty="0" smtClean="0"/>
              <a:t>500</a:t>
            </a:r>
            <a:r>
              <a:rPr lang="zh-CN" altLang="en-US" sz="1400" dirty="0" smtClean="0"/>
              <a:t>元、冰洗最高补贴</a:t>
            </a:r>
            <a:r>
              <a:rPr lang="en-US" altLang="zh-CN" sz="1400" dirty="0" smtClean="0"/>
              <a:t>300</a:t>
            </a:r>
            <a:r>
              <a:rPr lang="zh-CN" altLang="en-US" sz="1400" dirty="0" smtClean="0"/>
              <a:t>元、空调最高补贴</a:t>
            </a:r>
            <a:r>
              <a:rPr lang="en-US" altLang="zh-CN" sz="1400" dirty="0" smtClean="0"/>
              <a:t>400</a:t>
            </a:r>
            <a:r>
              <a:rPr lang="zh-CN" altLang="en-US" sz="1400" dirty="0" smtClean="0"/>
              <a:t>元、厨卫最</a:t>
            </a:r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en-US" altLang="zh-CN" sz="1400" dirty="0" smtClean="0"/>
              <a:t>                   </a:t>
            </a:r>
            <a:r>
              <a:rPr lang="zh-CN" altLang="en-US" sz="1400" dirty="0" smtClean="0"/>
              <a:t>高补贴</a:t>
            </a:r>
            <a:r>
              <a:rPr lang="en-US" altLang="zh-CN" sz="1400" dirty="0" smtClean="0"/>
              <a:t>500</a:t>
            </a:r>
            <a:r>
              <a:rPr lang="zh-CN" altLang="en-US" sz="1400" dirty="0" smtClean="0"/>
              <a:t>元、小家电最高补贴</a:t>
            </a:r>
            <a:r>
              <a:rPr lang="en-US" altLang="zh-CN" sz="1400" dirty="0" smtClean="0"/>
              <a:t>200</a:t>
            </a:r>
            <a:r>
              <a:rPr lang="zh-CN" altLang="en-US" sz="1400" dirty="0" smtClean="0"/>
              <a:t>元</a:t>
            </a:r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zh-CN" altLang="en-US" sz="1400" dirty="0" smtClean="0"/>
              <a:t>活动五、刷建行信用卡享“零首付、零利息、零手续费”三零分期活动</a:t>
            </a:r>
            <a:endParaRPr lang="zh-CN" altLang="en-US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0"/>
            <a:ext cx="851924" cy="78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6572264" y="357172"/>
            <a:ext cx="1569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临汾市总工会</a:t>
            </a:r>
          </a:p>
        </p:txBody>
      </p:sp>
    </p:spTree>
    <p:extLst>
      <p:ext uri="{BB962C8B-B14F-4D97-AF65-F5344CB8AC3E}">
        <p14:creationId xmlns="" xmlns:p14="http://schemas.microsoft.com/office/powerpoint/2010/main" val="20666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67544" y="267494"/>
            <a:ext cx="3744300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活动机型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彩电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6"/>
            <a:ext cx="2357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714348" y="2928940"/>
            <a:ext cx="2175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43</a:t>
            </a:r>
            <a:r>
              <a:rPr lang="zh-CN" alt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英寸</a:t>
            </a:r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r>
              <a:rPr lang="zh-CN" alt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福利日价格：</a:t>
            </a:r>
            <a:r>
              <a:rPr lang="en-US" altLang="zh-CN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999</a:t>
            </a:r>
            <a:r>
              <a:rPr lang="zh-CN" alt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元</a:t>
            </a:r>
            <a:endParaRPr lang="zh-CN" altLang="en-US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1" y="928676"/>
            <a:ext cx="2286016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214678" y="2928940"/>
            <a:ext cx="23006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55</a:t>
            </a:r>
            <a:r>
              <a:rPr lang="zh-CN" alt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英寸</a:t>
            </a:r>
            <a:r>
              <a:rPr lang="en-US" altLang="zh-CN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4K</a:t>
            </a:r>
          </a:p>
          <a:p>
            <a:pPr algn="ctr"/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r>
              <a:rPr lang="zh-CN" alt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福利日价格：</a:t>
            </a:r>
            <a:r>
              <a:rPr lang="en-US" altLang="zh-CN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1999</a:t>
            </a:r>
            <a:r>
              <a:rPr lang="zh-CN" alt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元</a:t>
            </a:r>
            <a:endParaRPr lang="zh-CN" altLang="en-US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928676"/>
            <a:ext cx="2277744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5786446" y="2928940"/>
            <a:ext cx="23006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65</a:t>
            </a:r>
            <a:r>
              <a:rPr lang="zh-CN" alt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英寸</a:t>
            </a:r>
            <a:r>
              <a:rPr lang="en-US" altLang="zh-CN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4K</a:t>
            </a:r>
            <a:r>
              <a:rPr lang="zh-CN" alt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智能</a:t>
            </a:r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r>
              <a:rPr lang="zh-CN" alt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福利日价格：</a:t>
            </a:r>
            <a:r>
              <a:rPr lang="en-US" altLang="zh-CN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2999</a:t>
            </a:r>
            <a:r>
              <a:rPr lang="zh-CN" alt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元</a:t>
            </a:r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4429138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注：</a:t>
            </a:r>
            <a:r>
              <a:rPr lang="zh-CN" altLang="en-US" b="1" dirty="0" smtClean="0">
                <a:solidFill>
                  <a:srgbClr val="FF0000"/>
                </a:solidFill>
              </a:rPr>
              <a:t>上述机型为特价惊爆机型，工会职工均可加赠精美茶具一套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0"/>
            <a:ext cx="851924" cy="78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矩形 13"/>
          <p:cNvSpPr/>
          <p:nvPr/>
        </p:nvSpPr>
        <p:spPr>
          <a:xfrm>
            <a:off x="6572264" y="285734"/>
            <a:ext cx="1569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临汾市总工会</a:t>
            </a:r>
          </a:p>
        </p:txBody>
      </p:sp>
    </p:spTree>
    <p:extLst>
      <p:ext uri="{BB962C8B-B14F-4D97-AF65-F5344CB8AC3E}">
        <p14:creationId xmlns="" xmlns:p14="http://schemas.microsoft.com/office/powerpoint/2010/main" val="211756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67544" y="267494"/>
            <a:ext cx="3744300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活动机型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彩电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5" y="857238"/>
            <a:ext cx="2286016" cy="20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571472" y="2928940"/>
            <a:ext cx="23006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70</a:t>
            </a:r>
            <a:r>
              <a:rPr lang="zh-CN" alt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英寸</a:t>
            </a:r>
            <a:r>
              <a:rPr lang="en-US" altLang="zh-CN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4K</a:t>
            </a:r>
            <a:r>
              <a:rPr lang="zh-CN" alt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智能</a:t>
            </a:r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r>
              <a:rPr lang="zh-CN" alt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福利日价格：</a:t>
            </a:r>
            <a:r>
              <a:rPr lang="en-US" altLang="zh-CN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4999</a:t>
            </a:r>
            <a:r>
              <a:rPr lang="zh-CN" alt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元</a:t>
            </a:r>
            <a:endParaRPr lang="zh-CN" altLang="en-US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928676"/>
            <a:ext cx="2214578" cy="192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3000364" y="2928940"/>
            <a:ext cx="23006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75</a:t>
            </a:r>
            <a:r>
              <a:rPr lang="zh-CN" alt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英寸</a:t>
            </a:r>
            <a:r>
              <a:rPr lang="en-US" altLang="zh-CN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4K</a:t>
            </a:r>
            <a:r>
              <a:rPr lang="zh-CN" alt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智能</a:t>
            </a:r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r>
              <a:rPr lang="zh-CN" alt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福利日价格：</a:t>
            </a:r>
            <a:r>
              <a:rPr lang="en-US" altLang="zh-CN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6999</a:t>
            </a:r>
            <a:r>
              <a:rPr lang="zh-CN" alt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元</a:t>
            </a:r>
            <a:endParaRPr lang="zh-CN" altLang="en-US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928676"/>
            <a:ext cx="2357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5357818" y="2928940"/>
            <a:ext cx="24256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80</a:t>
            </a:r>
            <a:r>
              <a:rPr lang="zh-CN" alt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英寸激光</a:t>
            </a:r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endParaRPr lang="en-US" alt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r>
              <a:rPr lang="zh-CN" alt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福利日价格：</a:t>
            </a:r>
            <a:r>
              <a:rPr lang="en-US" altLang="zh-CN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19999</a:t>
            </a:r>
            <a:r>
              <a:rPr lang="zh-CN" alt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元</a:t>
            </a:r>
            <a:endParaRPr lang="zh-CN" altLang="en-US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2910" y="4286262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注：</a:t>
            </a:r>
            <a:r>
              <a:rPr lang="zh-CN" altLang="en-US" b="1" dirty="0" smtClean="0">
                <a:solidFill>
                  <a:srgbClr val="FF0000"/>
                </a:solidFill>
              </a:rPr>
              <a:t>上述机型为特价惊爆机型，工会职工均可加赠精美茶具一套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          </a:t>
            </a:r>
            <a:r>
              <a:rPr lang="zh-CN" altLang="en-US" b="1" dirty="0" smtClean="0">
                <a:solidFill>
                  <a:srgbClr val="FF0000"/>
                </a:solidFill>
              </a:rPr>
              <a:t>激光电视可特殊申请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0"/>
            <a:ext cx="851924" cy="78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矩形 15"/>
          <p:cNvSpPr/>
          <p:nvPr/>
        </p:nvSpPr>
        <p:spPr>
          <a:xfrm>
            <a:off x="6500826" y="357172"/>
            <a:ext cx="1569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临汾市总工会</a:t>
            </a:r>
          </a:p>
        </p:txBody>
      </p:sp>
    </p:spTree>
    <p:extLst>
      <p:ext uri="{BB962C8B-B14F-4D97-AF65-F5344CB8AC3E}">
        <p14:creationId xmlns="" xmlns:p14="http://schemas.microsoft.com/office/powerpoint/2010/main" val="9984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67544" y="267494"/>
            <a:ext cx="3744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活动机型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冰箱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5720" y="1071552"/>
            <a:ext cx="8072494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928676"/>
            <a:ext cx="1142946" cy="26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214282" y="3714758"/>
            <a:ext cx="183255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rgbClr val="C00000"/>
                </a:solidFill>
                <a:latin typeface="+mn-ea"/>
              </a:rPr>
              <a:t>美菱 </a:t>
            </a:r>
            <a:r>
              <a:rPr lang="en-US" altLang="zh-CN" sz="1400" b="1" dirty="0" smtClean="0">
                <a:latin typeface="+mn-ea"/>
              </a:rPr>
              <a:t>271</a:t>
            </a:r>
            <a:r>
              <a:rPr lang="zh-CN" altLang="en-US" sz="1400" b="1" dirty="0" smtClean="0">
                <a:latin typeface="+mn-ea"/>
              </a:rPr>
              <a:t>升变频冰箱</a:t>
            </a:r>
            <a:endParaRPr lang="en-US" altLang="zh-CN" sz="1400" b="1" dirty="0" smtClean="0">
              <a:latin typeface="+mn-ea"/>
            </a:endParaRPr>
          </a:p>
          <a:p>
            <a:r>
              <a:rPr lang="zh-CN" altLang="en-US" sz="1400" b="1" dirty="0" smtClean="0">
                <a:latin typeface="+mn-ea"/>
              </a:rPr>
              <a:t>        </a:t>
            </a:r>
            <a:endParaRPr lang="en-US" altLang="zh-CN" sz="1400" b="1" dirty="0" smtClean="0">
              <a:latin typeface="+mn-ea"/>
            </a:endParaRPr>
          </a:p>
          <a:p>
            <a:r>
              <a:rPr lang="zh-CN" altLang="en-US" sz="1400" b="1" dirty="0" smtClean="0">
                <a:latin typeface="+mn-ea"/>
              </a:rPr>
              <a:t>宽</a:t>
            </a:r>
            <a:r>
              <a:rPr lang="en-US" altLang="zh-CN" sz="1400" b="1" dirty="0" smtClean="0">
                <a:latin typeface="+mn-ea"/>
              </a:rPr>
              <a:t>658*</a:t>
            </a:r>
            <a:r>
              <a:rPr lang="zh-CN" altLang="en-US" sz="1400" b="1" dirty="0" smtClean="0">
                <a:latin typeface="+mn-ea"/>
              </a:rPr>
              <a:t>深</a:t>
            </a:r>
            <a:r>
              <a:rPr lang="en-US" altLang="zh-CN" sz="1400" b="1" dirty="0" smtClean="0">
                <a:latin typeface="+mn-ea"/>
              </a:rPr>
              <a:t>595*</a:t>
            </a:r>
            <a:r>
              <a:rPr lang="zh-CN" altLang="en-US" sz="1400" b="1" dirty="0" smtClean="0">
                <a:latin typeface="+mn-ea"/>
              </a:rPr>
              <a:t>高</a:t>
            </a:r>
            <a:r>
              <a:rPr lang="en-US" altLang="zh-CN" sz="1400" b="1" dirty="0" smtClean="0">
                <a:latin typeface="+mn-ea"/>
              </a:rPr>
              <a:t>1815</a:t>
            </a:r>
            <a:endParaRPr lang="zh-CN" altLang="en-US" sz="1400" b="1" dirty="0" smtClean="0">
              <a:latin typeface="+mn-ea"/>
            </a:endParaRPr>
          </a:p>
          <a:p>
            <a:endParaRPr lang="en-US" altLang="zh-CN" sz="1400" b="1" dirty="0" smtClean="0">
              <a:latin typeface="+mn-ea"/>
            </a:endParaRPr>
          </a:p>
          <a:p>
            <a:r>
              <a:rPr lang="zh-CN" altLang="en-US" sz="1400" b="1" dirty="0" smtClean="0">
                <a:latin typeface="+mn-ea"/>
              </a:rPr>
              <a:t>  福利日价格：</a:t>
            </a:r>
            <a:r>
              <a:rPr lang="en-US" altLang="zh-CN" sz="1400" b="1" dirty="0" smtClean="0">
                <a:latin typeface="+mn-ea"/>
              </a:rPr>
              <a:t>2999</a:t>
            </a:r>
          </a:p>
          <a:p>
            <a:endParaRPr lang="zh-CN" altLang="en-US" sz="1400" dirty="0"/>
          </a:p>
        </p:txBody>
      </p:sp>
      <p:pic>
        <p:nvPicPr>
          <p:cNvPr id="13" name="Picture 3" descr="C:\Users\ADMINI~1\AppData\Local\Temp\WeChat Files\4527086247776662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928676"/>
            <a:ext cx="1394629" cy="26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2214546" y="3714758"/>
            <a:ext cx="206659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C00000"/>
                </a:solidFill>
                <a:latin typeface="+mn-ea"/>
              </a:rPr>
              <a:t>美菱 </a:t>
            </a:r>
            <a:r>
              <a:rPr lang="en-US" altLang="zh-CN" sz="1400" b="1" dirty="0" smtClean="0">
                <a:latin typeface="+mn-ea"/>
              </a:rPr>
              <a:t>410</a:t>
            </a:r>
            <a:r>
              <a:rPr lang="zh-CN" altLang="en-US" sz="1400" b="1" dirty="0" smtClean="0">
                <a:latin typeface="+mn-ea"/>
              </a:rPr>
              <a:t>升 </a:t>
            </a:r>
            <a:r>
              <a:rPr lang="en-US" altLang="zh-CN" sz="1400" b="1" dirty="0" smtClean="0">
                <a:latin typeface="+mn-ea"/>
              </a:rPr>
              <a:t>0.1</a:t>
            </a:r>
            <a:r>
              <a:rPr lang="zh-CN" altLang="en-US" sz="1400" b="1" dirty="0" smtClean="0">
                <a:latin typeface="+mn-ea"/>
              </a:rPr>
              <a:t>度好变频</a:t>
            </a:r>
            <a:endParaRPr lang="en-US" altLang="zh-CN" sz="1400" b="1" dirty="0" smtClean="0">
              <a:latin typeface="+mn-ea"/>
            </a:endParaRPr>
          </a:p>
          <a:p>
            <a:pPr algn="ctr"/>
            <a:endParaRPr lang="en-US" altLang="zh-CN" sz="1400" b="1" dirty="0" smtClean="0">
              <a:latin typeface="+mn-ea"/>
            </a:endParaRPr>
          </a:p>
          <a:p>
            <a:pPr algn="ctr"/>
            <a:r>
              <a:rPr lang="zh-CN" altLang="en-US" sz="1400" b="1" dirty="0" smtClean="0">
                <a:latin typeface="+mn-ea"/>
              </a:rPr>
              <a:t>宽</a:t>
            </a:r>
            <a:r>
              <a:rPr lang="en-US" altLang="zh-CN" sz="1400" b="1" dirty="0" smtClean="0">
                <a:latin typeface="+mn-ea"/>
              </a:rPr>
              <a:t>700*</a:t>
            </a:r>
            <a:r>
              <a:rPr lang="zh-CN" altLang="en-US" sz="1400" b="1" dirty="0" smtClean="0">
                <a:latin typeface="+mn-ea"/>
              </a:rPr>
              <a:t>深</a:t>
            </a:r>
            <a:r>
              <a:rPr lang="en-US" altLang="zh-CN" sz="1400" b="1" dirty="0" smtClean="0">
                <a:latin typeface="+mn-ea"/>
              </a:rPr>
              <a:t>700*</a:t>
            </a:r>
            <a:r>
              <a:rPr lang="zh-CN" altLang="en-US" sz="1400" b="1" dirty="0" smtClean="0">
                <a:latin typeface="+mn-ea"/>
              </a:rPr>
              <a:t>高</a:t>
            </a:r>
            <a:r>
              <a:rPr lang="en-US" altLang="zh-CN" sz="1400" b="1" dirty="0" smtClean="0">
                <a:latin typeface="+mn-ea"/>
              </a:rPr>
              <a:t>1870</a:t>
            </a:r>
            <a:endParaRPr lang="zh-CN" altLang="en-US" sz="1400" b="1" dirty="0" smtClean="0">
              <a:latin typeface="+mn-ea"/>
            </a:endParaRPr>
          </a:p>
          <a:p>
            <a:pPr algn="ctr"/>
            <a:endParaRPr lang="en-US" altLang="zh-CN" sz="1400" b="1" dirty="0" smtClean="0">
              <a:latin typeface="+mn-ea"/>
            </a:endParaRPr>
          </a:p>
          <a:p>
            <a:pPr algn="ctr"/>
            <a:r>
              <a:rPr lang="zh-CN" altLang="en-US" sz="1400" b="1" dirty="0" smtClean="0">
                <a:latin typeface="+mn-ea"/>
              </a:rPr>
              <a:t>福利日价格：</a:t>
            </a:r>
            <a:r>
              <a:rPr lang="en-US" altLang="zh-CN" sz="1400" b="1" dirty="0" smtClean="0">
                <a:latin typeface="+mn-ea"/>
              </a:rPr>
              <a:t>4599</a:t>
            </a:r>
            <a:r>
              <a:rPr lang="zh-CN" altLang="en-US" sz="1400" b="1" dirty="0" smtClean="0">
                <a:latin typeface="+mn-ea"/>
              </a:rPr>
              <a:t>元</a:t>
            </a:r>
            <a:endParaRPr lang="zh-CN" altLang="en-US" sz="1400" b="1" dirty="0">
              <a:latin typeface="+mn-ea"/>
            </a:endParaRPr>
          </a:p>
        </p:txBody>
      </p:sp>
      <p:pic>
        <p:nvPicPr>
          <p:cNvPr id="15" name="Picture 2" descr="C:\Users\ADMINI~1\AppData\Local\Temp\WeChat Files\8137348226621848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857238"/>
            <a:ext cx="1489968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4500562" y="3714758"/>
            <a:ext cx="219483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C00000"/>
                </a:solidFill>
                <a:latin typeface="+mn-ea"/>
              </a:rPr>
              <a:t>海信 </a:t>
            </a:r>
            <a:r>
              <a:rPr lang="en-US" altLang="zh-CN" sz="1400" b="1" dirty="0" smtClean="0">
                <a:latin typeface="+mn-ea"/>
              </a:rPr>
              <a:t>451</a:t>
            </a:r>
            <a:r>
              <a:rPr lang="zh-CN" altLang="en-US" sz="1400" b="1" dirty="0" smtClean="0">
                <a:latin typeface="+mn-ea"/>
              </a:rPr>
              <a:t>升 干湿专属空间</a:t>
            </a:r>
            <a:endParaRPr lang="en-US" altLang="zh-CN" sz="1400" b="1" dirty="0" smtClean="0">
              <a:latin typeface="+mn-ea"/>
            </a:endParaRPr>
          </a:p>
          <a:p>
            <a:pPr algn="ctr"/>
            <a:endParaRPr lang="en-US" altLang="zh-CN" sz="1400" b="1" dirty="0" smtClean="0">
              <a:latin typeface="+mn-ea"/>
            </a:endParaRPr>
          </a:p>
          <a:p>
            <a:pPr algn="ctr"/>
            <a:r>
              <a:rPr lang="zh-CN" altLang="en-US" sz="1400" b="1" dirty="0" smtClean="0">
                <a:latin typeface="+mn-ea"/>
              </a:rPr>
              <a:t>宽</a:t>
            </a:r>
            <a:r>
              <a:rPr lang="en-US" altLang="zh-CN" sz="1400" b="1" dirty="0" smtClean="0">
                <a:latin typeface="+mn-ea"/>
              </a:rPr>
              <a:t>794*</a:t>
            </a:r>
            <a:r>
              <a:rPr lang="zh-CN" altLang="en-US" sz="1400" b="1" dirty="0" smtClean="0">
                <a:latin typeface="+mn-ea"/>
              </a:rPr>
              <a:t>深</a:t>
            </a:r>
            <a:r>
              <a:rPr lang="en-US" altLang="zh-CN" sz="1400" b="1" dirty="0" smtClean="0">
                <a:latin typeface="+mn-ea"/>
              </a:rPr>
              <a:t>650*</a:t>
            </a:r>
            <a:r>
              <a:rPr lang="zh-CN" altLang="en-US" sz="1400" b="1" dirty="0" smtClean="0">
                <a:latin typeface="+mn-ea"/>
              </a:rPr>
              <a:t>高</a:t>
            </a:r>
            <a:r>
              <a:rPr lang="en-US" altLang="zh-CN" sz="1400" b="1" dirty="0" smtClean="0">
                <a:latin typeface="+mn-ea"/>
              </a:rPr>
              <a:t>1900</a:t>
            </a:r>
          </a:p>
          <a:p>
            <a:pPr algn="ctr"/>
            <a:endParaRPr lang="en-US" altLang="zh-CN" sz="1400" b="1" dirty="0" smtClean="0">
              <a:latin typeface="+mn-ea"/>
            </a:endParaRPr>
          </a:p>
          <a:p>
            <a:pPr algn="ctr"/>
            <a:r>
              <a:rPr lang="zh-CN" altLang="en-US" sz="1400" b="1" dirty="0" smtClean="0">
                <a:latin typeface="+mn-ea"/>
              </a:rPr>
              <a:t>福利日价格：</a:t>
            </a:r>
            <a:r>
              <a:rPr lang="en-US" altLang="zh-CN" sz="1400" b="1" dirty="0" smtClean="0">
                <a:latin typeface="+mn-ea"/>
              </a:rPr>
              <a:t>5799</a:t>
            </a:r>
            <a:r>
              <a:rPr lang="zh-CN" altLang="en-US" sz="1400" b="1" dirty="0" smtClean="0">
                <a:latin typeface="+mn-ea"/>
              </a:rPr>
              <a:t>元</a:t>
            </a:r>
          </a:p>
          <a:p>
            <a:pPr algn="ctr"/>
            <a:endParaRPr lang="zh-CN" altLang="en-US" sz="1400" b="1" dirty="0">
              <a:latin typeface="+mn-ea"/>
            </a:endParaRPr>
          </a:p>
        </p:txBody>
      </p:sp>
      <p:pic>
        <p:nvPicPr>
          <p:cNvPr id="17" name="Picture 2" descr="C:\Users\ADMINI~1\AppData\Local\Temp\WeChat Files\2157438302259739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0" y="928676"/>
            <a:ext cx="1198368" cy="260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6715140" y="3714758"/>
            <a:ext cx="201529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C00000"/>
                </a:solidFill>
                <a:latin typeface="+mn-ea"/>
              </a:rPr>
              <a:t>容声 </a:t>
            </a:r>
            <a:r>
              <a:rPr lang="en-US" altLang="zh-CN" sz="1400" b="1" dirty="0" smtClean="0">
                <a:latin typeface="+mn-ea"/>
              </a:rPr>
              <a:t>458</a:t>
            </a:r>
            <a:r>
              <a:rPr lang="zh-CN" altLang="en-US" sz="1400" b="1" dirty="0" smtClean="0">
                <a:latin typeface="+mn-ea"/>
              </a:rPr>
              <a:t>升 嵌入式设计</a:t>
            </a:r>
            <a:endParaRPr lang="en-US" altLang="zh-CN" sz="1400" b="1" dirty="0" smtClean="0">
              <a:latin typeface="+mn-ea"/>
            </a:endParaRPr>
          </a:p>
          <a:p>
            <a:pPr algn="ctr"/>
            <a:endParaRPr lang="en-US" altLang="zh-CN" sz="1400" b="1" dirty="0" smtClean="0">
              <a:latin typeface="+mn-ea"/>
            </a:endParaRPr>
          </a:p>
          <a:p>
            <a:pPr algn="ctr"/>
            <a:r>
              <a:rPr lang="zh-CN" altLang="en-US" sz="1400" b="1" dirty="0" smtClean="0">
                <a:latin typeface="+mn-ea"/>
              </a:rPr>
              <a:t>宽</a:t>
            </a:r>
            <a:r>
              <a:rPr lang="en-US" altLang="zh-CN" sz="1400" b="1" dirty="0" smtClean="0">
                <a:latin typeface="+mn-ea"/>
              </a:rPr>
              <a:t>704*</a:t>
            </a:r>
            <a:r>
              <a:rPr lang="zh-CN" altLang="en-US" sz="1400" b="1" dirty="0" smtClean="0">
                <a:latin typeface="+mn-ea"/>
              </a:rPr>
              <a:t>深</a:t>
            </a:r>
            <a:r>
              <a:rPr lang="en-US" altLang="zh-CN" sz="1400" b="1" dirty="0" smtClean="0">
                <a:latin typeface="+mn-ea"/>
              </a:rPr>
              <a:t>690*</a:t>
            </a:r>
            <a:r>
              <a:rPr lang="zh-CN" altLang="en-US" sz="1400" b="1" dirty="0" smtClean="0">
                <a:latin typeface="+mn-ea"/>
              </a:rPr>
              <a:t>高</a:t>
            </a:r>
            <a:r>
              <a:rPr lang="en-US" altLang="zh-CN" sz="1400" b="1" dirty="0" smtClean="0">
                <a:latin typeface="+mn-ea"/>
              </a:rPr>
              <a:t>1900</a:t>
            </a:r>
          </a:p>
          <a:p>
            <a:pPr algn="ctr"/>
            <a:endParaRPr lang="en-US" altLang="zh-CN" sz="1400" b="1" dirty="0" smtClean="0">
              <a:latin typeface="+mn-ea"/>
            </a:endParaRPr>
          </a:p>
          <a:p>
            <a:pPr algn="ctr"/>
            <a:r>
              <a:rPr lang="zh-CN" altLang="en-US" sz="1400" b="1" dirty="0" smtClean="0">
                <a:latin typeface="+mn-ea"/>
              </a:rPr>
              <a:t>福利日价格：</a:t>
            </a:r>
            <a:r>
              <a:rPr lang="en-US" altLang="zh-CN" sz="1400" b="1" dirty="0" smtClean="0">
                <a:latin typeface="+mn-ea"/>
              </a:rPr>
              <a:t>5999</a:t>
            </a:r>
            <a:r>
              <a:rPr lang="zh-CN" altLang="en-US" sz="1400" b="1" dirty="0" smtClean="0">
                <a:latin typeface="+mn-ea"/>
              </a:rPr>
              <a:t>元</a:t>
            </a:r>
          </a:p>
          <a:p>
            <a:pPr algn="ctr"/>
            <a:endParaRPr lang="zh-CN" altLang="en-US" sz="1400" b="1" dirty="0">
              <a:latin typeface="+mn-ea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0"/>
            <a:ext cx="851924" cy="78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矩形 19"/>
          <p:cNvSpPr/>
          <p:nvPr/>
        </p:nvSpPr>
        <p:spPr>
          <a:xfrm>
            <a:off x="6357950" y="357172"/>
            <a:ext cx="1569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临汾市总工会</a:t>
            </a:r>
          </a:p>
        </p:txBody>
      </p:sp>
    </p:spTree>
    <p:extLst>
      <p:ext uri="{BB962C8B-B14F-4D97-AF65-F5344CB8AC3E}">
        <p14:creationId xmlns="" xmlns:p14="http://schemas.microsoft.com/office/powerpoint/2010/main" val="9984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67544" y="267494"/>
            <a:ext cx="3744300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活动机型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冰箱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5720" y="1071552"/>
            <a:ext cx="8072494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2" descr="C:\Users\ADMINI~1\AppData\Local\Temp\WeChat Files\982538276086387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928676"/>
            <a:ext cx="1540998" cy="264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3643320"/>
            <a:ext cx="237436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C00000"/>
                </a:solidFill>
                <a:latin typeface="+mn-ea"/>
              </a:rPr>
              <a:t>美菱 </a:t>
            </a:r>
            <a:r>
              <a:rPr lang="en-US" altLang="zh-CN" sz="1400" b="1" dirty="0" smtClean="0">
                <a:latin typeface="+mn-ea"/>
              </a:rPr>
              <a:t>502</a:t>
            </a:r>
            <a:r>
              <a:rPr lang="zh-CN" altLang="en-US" sz="1400" b="1" dirty="0" smtClean="0">
                <a:latin typeface="+mn-ea"/>
              </a:rPr>
              <a:t>升 三系统独立制冷</a:t>
            </a:r>
            <a:endParaRPr lang="en-US" altLang="zh-CN" sz="1400" b="1" dirty="0" smtClean="0">
              <a:latin typeface="+mn-ea"/>
            </a:endParaRPr>
          </a:p>
          <a:p>
            <a:pPr algn="ctr"/>
            <a:endParaRPr lang="en-US" altLang="zh-CN" sz="1400" b="1" dirty="0" smtClean="0">
              <a:latin typeface="+mn-ea"/>
            </a:endParaRPr>
          </a:p>
          <a:p>
            <a:pPr algn="ctr"/>
            <a:r>
              <a:rPr lang="zh-CN" altLang="en-US" sz="1400" b="1" dirty="0" smtClean="0">
                <a:latin typeface="+mn-ea"/>
              </a:rPr>
              <a:t>宽</a:t>
            </a:r>
            <a:r>
              <a:rPr lang="en-US" altLang="zh-CN" sz="1400" b="1" dirty="0" smtClean="0">
                <a:latin typeface="+mn-ea"/>
              </a:rPr>
              <a:t>783*</a:t>
            </a:r>
            <a:r>
              <a:rPr lang="zh-CN" altLang="en-US" sz="1400" b="1" dirty="0" smtClean="0">
                <a:latin typeface="+mn-ea"/>
              </a:rPr>
              <a:t>深</a:t>
            </a:r>
            <a:r>
              <a:rPr lang="en-US" altLang="zh-CN" sz="1400" b="1" dirty="0" smtClean="0">
                <a:latin typeface="+mn-ea"/>
              </a:rPr>
              <a:t>709*</a:t>
            </a:r>
            <a:r>
              <a:rPr lang="zh-CN" altLang="en-US" sz="1400" b="1" dirty="0" smtClean="0">
                <a:latin typeface="+mn-ea"/>
              </a:rPr>
              <a:t>高</a:t>
            </a:r>
            <a:r>
              <a:rPr lang="en-US" altLang="zh-CN" sz="1400" b="1" dirty="0" smtClean="0">
                <a:latin typeface="+mn-ea"/>
              </a:rPr>
              <a:t>1876</a:t>
            </a:r>
            <a:endParaRPr lang="zh-CN" altLang="en-US" sz="1400" b="1" dirty="0" smtClean="0">
              <a:latin typeface="+mn-ea"/>
            </a:endParaRPr>
          </a:p>
          <a:p>
            <a:pPr algn="ctr"/>
            <a:endParaRPr lang="en-US" altLang="zh-CN" sz="1400" b="1" dirty="0" smtClean="0">
              <a:latin typeface="+mn-ea"/>
            </a:endParaRPr>
          </a:p>
          <a:p>
            <a:pPr algn="ctr"/>
            <a:r>
              <a:rPr lang="zh-CN" altLang="en-US" sz="1400" b="1" dirty="0" smtClean="0">
                <a:latin typeface="+mn-ea"/>
              </a:rPr>
              <a:t>福利日价格：</a:t>
            </a:r>
            <a:r>
              <a:rPr lang="en-US" altLang="zh-CN" sz="1400" b="1" dirty="0" smtClean="0">
                <a:latin typeface="+mn-ea"/>
              </a:rPr>
              <a:t>6399</a:t>
            </a:r>
            <a:r>
              <a:rPr lang="zh-CN" altLang="en-US" sz="1400" b="1" dirty="0" smtClean="0">
                <a:latin typeface="+mn-ea"/>
              </a:rPr>
              <a:t>元</a:t>
            </a:r>
            <a:endParaRPr lang="zh-CN" altLang="en-US" sz="1400" b="1" dirty="0">
              <a:latin typeface="+mn-ea"/>
            </a:endParaRPr>
          </a:p>
        </p:txBody>
      </p:sp>
      <p:pic>
        <p:nvPicPr>
          <p:cNvPr id="11" name="Picture 2" descr="C:\Users\ADMINI~1\AppData\Local\Temp\WeChat Files\7678485036018857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928676"/>
            <a:ext cx="1493067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2428860" y="3571882"/>
            <a:ext cx="201529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C00000"/>
                </a:solidFill>
                <a:latin typeface="+mn-ea"/>
              </a:rPr>
              <a:t>海尔 </a:t>
            </a:r>
            <a:r>
              <a:rPr lang="en-US" altLang="zh-CN" sz="1400" b="1" dirty="0" smtClean="0">
                <a:latin typeface="+mn-ea"/>
              </a:rPr>
              <a:t>550</a:t>
            </a:r>
            <a:r>
              <a:rPr lang="zh-CN" altLang="en-US" sz="1400" b="1" dirty="0" smtClean="0">
                <a:latin typeface="+mn-ea"/>
              </a:rPr>
              <a:t>升 全空间保鲜</a:t>
            </a:r>
            <a:endParaRPr lang="en-US" altLang="zh-CN" sz="1400" b="1" dirty="0" smtClean="0">
              <a:latin typeface="+mn-ea"/>
            </a:endParaRPr>
          </a:p>
          <a:p>
            <a:pPr algn="ctr"/>
            <a:endParaRPr lang="en-US" altLang="zh-CN" sz="1400" b="1" dirty="0" smtClean="0">
              <a:latin typeface="+mn-ea"/>
            </a:endParaRPr>
          </a:p>
          <a:p>
            <a:pPr algn="ctr"/>
            <a:r>
              <a:rPr lang="zh-CN" altLang="en-US" sz="1400" b="1" dirty="0" smtClean="0">
                <a:latin typeface="+mn-ea"/>
              </a:rPr>
              <a:t>宽</a:t>
            </a:r>
            <a:r>
              <a:rPr lang="en-US" altLang="zh-CN" sz="1400" b="1" dirty="0" smtClean="0">
                <a:latin typeface="+mn-ea"/>
              </a:rPr>
              <a:t>830*</a:t>
            </a:r>
            <a:r>
              <a:rPr lang="zh-CN" altLang="en-US" sz="1400" b="1" dirty="0" smtClean="0">
                <a:latin typeface="+mn-ea"/>
              </a:rPr>
              <a:t>深</a:t>
            </a:r>
            <a:r>
              <a:rPr lang="en-US" altLang="zh-CN" sz="1400" b="1" dirty="0" smtClean="0">
                <a:latin typeface="+mn-ea"/>
              </a:rPr>
              <a:t>680*</a:t>
            </a:r>
            <a:r>
              <a:rPr lang="zh-CN" altLang="en-US" sz="1400" b="1" dirty="0" smtClean="0">
                <a:latin typeface="+mn-ea"/>
              </a:rPr>
              <a:t>高</a:t>
            </a:r>
            <a:r>
              <a:rPr lang="en-US" altLang="zh-CN" sz="1400" b="1" dirty="0" smtClean="0">
                <a:latin typeface="+mn-ea"/>
              </a:rPr>
              <a:t>1900</a:t>
            </a:r>
            <a:endParaRPr lang="zh-CN" altLang="en-US" sz="1400" b="1" dirty="0" smtClean="0">
              <a:latin typeface="+mn-ea"/>
            </a:endParaRPr>
          </a:p>
          <a:p>
            <a:pPr algn="ctr"/>
            <a:endParaRPr lang="en-US" altLang="zh-CN" sz="1400" b="1" dirty="0" smtClean="0">
              <a:latin typeface="+mn-ea"/>
            </a:endParaRPr>
          </a:p>
          <a:p>
            <a:pPr algn="ctr"/>
            <a:r>
              <a:rPr lang="zh-CN" altLang="en-US" sz="1400" b="1" dirty="0" smtClean="0">
                <a:latin typeface="+mn-ea"/>
              </a:rPr>
              <a:t>福利日价格：7</a:t>
            </a:r>
            <a:r>
              <a:rPr lang="en-US" altLang="zh-CN" sz="1400" b="1" dirty="0" smtClean="0">
                <a:latin typeface="+mn-ea"/>
              </a:rPr>
              <a:t>999</a:t>
            </a:r>
            <a:r>
              <a:rPr lang="zh-CN" altLang="en-US" sz="1400" b="1" dirty="0" smtClean="0">
                <a:latin typeface="+mn-ea"/>
              </a:rPr>
              <a:t>元</a:t>
            </a:r>
            <a:endParaRPr lang="zh-CN" altLang="en-US" sz="1400" b="1" dirty="0">
              <a:latin typeface="+mn-ea"/>
            </a:endParaRPr>
          </a:p>
        </p:txBody>
      </p:sp>
      <p:pic>
        <p:nvPicPr>
          <p:cNvPr id="9" name="Picture 2" descr="C:\Users\ADMINI~1\AppData\Local\Temp\WeChat Files\7678485036018857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28676"/>
            <a:ext cx="1493067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3357554" y="3571882"/>
            <a:ext cx="40719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C00000"/>
                </a:solidFill>
                <a:latin typeface="+mn-ea"/>
              </a:rPr>
              <a:t>海尔 </a:t>
            </a:r>
            <a:r>
              <a:rPr lang="en-US" altLang="zh-CN" sz="1400" b="1" dirty="0" smtClean="0">
                <a:latin typeface="+mn-ea"/>
              </a:rPr>
              <a:t>501</a:t>
            </a:r>
            <a:r>
              <a:rPr lang="zh-CN" altLang="en-US" sz="1400" b="1" dirty="0" smtClean="0">
                <a:latin typeface="+mn-ea"/>
              </a:rPr>
              <a:t>升 全空间保鲜</a:t>
            </a:r>
            <a:endParaRPr lang="en-US" altLang="zh-CN" sz="1400" b="1" dirty="0" smtClean="0">
              <a:latin typeface="+mn-ea"/>
            </a:endParaRPr>
          </a:p>
          <a:p>
            <a:pPr algn="ctr"/>
            <a:endParaRPr lang="en-US" altLang="zh-CN" sz="1400" b="1" dirty="0" smtClean="0">
              <a:latin typeface="+mn-ea"/>
            </a:endParaRPr>
          </a:p>
          <a:p>
            <a:pPr algn="ctr"/>
            <a:r>
              <a:rPr lang="zh-CN" altLang="en-US" sz="1400" b="1" dirty="0" smtClean="0">
                <a:latin typeface="+mn-ea"/>
              </a:rPr>
              <a:t>宽</a:t>
            </a:r>
            <a:r>
              <a:rPr lang="en-US" altLang="zh-CN" sz="1400" b="1" dirty="0" smtClean="0">
                <a:latin typeface="+mn-ea"/>
              </a:rPr>
              <a:t>830*</a:t>
            </a:r>
            <a:r>
              <a:rPr lang="zh-CN" altLang="en-US" sz="1400" b="1" dirty="0" smtClean="0">
                <a:latin typeface="+mn-ea"/>
              </a:rPr>
              <a:t>深</a:t>
            </a:r>
            <a:r>
              <a:rPr lang="en-US" altLang="zh-CN" sz="1400" b="1" dirty="0" smtClean="0">
                <a:latin typeface="+mn-ea"/>
              </a:rPr>
              <a:t>680*</a:t>
            </a:r>
            <a:r>
              <a:rPr lang="zh-CN" altLang="en-US" sz="1400" b="1" dirty="0" smtClean="0">
                <a:latin typeface="+mn-ea"/>
              </a:rPr>
              <a:t>高</a:t>
            </a:r>
            <a:r>
              <a:rPr lang="en-US" altLang="zh-CN" sz="1400" b="1" dirty="0" smtClean="0">
                <a:latin typeface="+mn-ea"/>
              </a:rPr>
              <a:t>1900</a:t>
            </a:r>
            <a:endParaRPr lang="zh-CN" altLang="en-US" sz="1400" b="1" dirty="0" smtClean="0">
              <a:latin typeface="+mn-ea"/>
            </a:endParaRPr>
          </a:p>
          <a:p>
            <a:pPr algn="ctr"/>
            <a:endParaRPr lang="en-US" altLang="zh-CN" sz="1400" b="1" dirty="0" smtClean="0">
              <a:latin typeface="+mn-ea"/>
            </a:endParaRPr>
          </a:p>
          <a:p>
            <a:pPr algn="ctr"/>
            <a:r>
              <a:rPr lang="zh-CN" altLang="en-US" sz="1400" b="1" dirty="0" smtClean="0">
                <a:latin typeface="+mn-ea"/>
              </a:rPr>
              <a:t>福利日价格：</a:t>
            </a:r>
            <a:r>
              <a:rPr lang="en-US" altLang="zh-CN" sz="1400" b="1" dirty="0" smtClean="0">
                <a:latin typeface="+mn-ea"/>
              </a:rPr>
              <a:t>5999</a:t>
            </a:r>
            <a:r>
              <a:rPr lang="zh-CN" altLang="en-US" sz="1400" b="1" dirty="0" smtClean="0">
                <a:latin typeface="+mn-ea"/>
              </a:rPr>
              <a:t>元</a:t>
            </a:r>
            <a:endParaRPr lang="zh-CN" altLang="en-US" sz="1400" b="1" dirty="0">
              <a:latin typeface="+mn-ea"/>
            </a:endParaRPr>
          </a:p>
        </p:txBody>
      </p:sp>
      <p:pic>
        <p:nvPicPr>
          <p:cNvPr id="14" name="Picture 2" descr="C:\Users\ADMINI~1\AppData\Local\Temp\WeChat Files\430063759735420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928676"/>
            <a:ext cx="1469445" cy="2547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6357950" y="3571882"/>
            <a:ext cx="2015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C00000"/>
                </a:solidFill>
                <a:latin typeface="+mn-ea"/>
              </a:rPr>
              <a:t>西门子 </a:t>
            </a:r>
            <a:r>
              <a:rPr lang="en-US" altLang="zh-CN" sz="1400" b="1" dirty="0" smtClean="0">
                <a:latin typeface="+mn-ea"/>
              </a:rPr>
              <a:t>569</a:t>
            </a:r>
            <a:r>
              <a:rPr lang="zh-CN" altLang="en-US" sz="1400" b="1" dirty="0" smtClean="0">
                <a:latin typeface="+mn-ea"/>
              </a:rPr>
              <a:t>升 混冷无霜</a:t>
            </a:r>
            <a:endParaRPr lang="zh-CN" altLang="en-US" sz="1400" b="1" dirty="0"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00826" y="4000510"/>
            <a:ext cx="19223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latin typeface="+mn-ea"/>
              </a:rPr>
              <a:t>宽</a:t>
            </a:r>
            <a:r>
              <a:rPr lang="en-US" altLang="zh-CN" sz="1400" b="1" dirty="0" smtClean="0">
                <a:latin typeface="+mn-ea"/>
              </a:rPr>
              <a:t>712*</a:t>
            </a:r>
            <a:r>
              <a:rPr lang="zh-CN" altLang="en-US" sz="1400" b="1" dirty="0" smtClean="0">
                <a:latin typeface="+mn-ea"/>
              </a:rPr>
              <a:t>深</a:t>
            </a:r>
            <a:r>
              <a:rPr lang="en-US" altLang="zh-CN" sz="1400" b="1" dirty="0" smtClean="0">
                <a:latin typeface="+mn-ea"/>
              </a:rPr>
              <a:t>734*</a:t>
            </a:r>
            <a:r>
              <a:rPr lang="zh-CN" altLang="en-US" sz="1400" b="1" dirty="0" smtClean="0">
                <a:latin typeface="+mn-ea"/>
              </a:rPr>
              <a:t>高</a:t>
            </a:r>
            <a:r>
              <a:rPr lang="en-US" altLang="zh-CN" sz="1400" b="1" dirty="0" smtClean="0">
                <a:latin typeface="+mn-ea"/>
              </a:rPr>
              <a:t>1756</a:t>
            </a:r>
          </a:p>
          <a:p>
            <a:pPr algn="ctr"/>
            <a:endParaRPr lang="en-US" altLang="zh-CN" sz="1400" b="1" dirty="0" smtClean="0">
              <a:latin typeface="+mn-ea"/>
            </a:endParaRPr>
          </a:p>
          <a:p>
            <a:pPr algn="ctr"/>
            <a:r>
              <a:rPr lang="zh-CN" altLang="en-US" sz="1400" b="1" dirty="0" smtClean="0">
                <a:latin typeface="+mn-ea"/>
              </a:rPr>
              <a:t>福利日价格：</a:t>
            </a:r>
            <a:r>
              <a:rPr lang="en-US" altLang="zh-CN" sz="1400" b="1" dirty="0" smtClean="0">
                <a:latin typeface="+mn-ea"/>
              </a:rPr>
              <a:t>10800</a:t>
            </a:r>
            <a:r>
              <a:rPr lang="zh-CN" altLang="en-US" sz="1400" b="1" dirty="0" smtClean="0">
                <a:latin typeface="+mn-ea"/>
              </a:rPr>
              <a:t>元</a:t>
            </a:r>
            <a:endParaRPr lang="zh-CN" altLang="en-US" sz="1400" b="1" dirty="0">
              <a:latin typeface="+mn-ea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0"/>
            <a:ext cx="851924" cy="78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矩形 17"/>
          <p:cNvSpPr/>
          <p:nvPr/>
        </p:nvSpPr>
        <p:spPr>
          <a:xfrm>
            <a:off x="6357950" y="357172"/>
            <a:ext cx="1569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临汾市总工会</a:t>
            </a:r>
          </a:p>
        </p:txBody>
      </p:sp>
    </p:spTree>
    <p:extLst>
      <p:ext uri="{BB962C8B-B14F-4D97-AF65-F5344CB8AC3E}">
        <p14:creationId xmlns="" xmlns:p14="http://schemas.microsoft.com/office/powerpoint/2010/main" val="9984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67544" y="267494"/>
            <a:ext cx="3744300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活动机型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洗衣机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5720" y="1071552"/>
            <a:ext cx="8072494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00114"/>
            <a:ext cx="2000264" cy="243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428596" y="3571882"/>
            <a:ext cx="21852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C00000"/>
                </a:solidFill>
                <a:latin typeface="+mn-ea"/>
              </a:rPr>
              <a:t>美的 </a:t>
            </a:r>
            <a:r>
              <a:rPr lang="en-US" altLang="zh-CN" sz="1400" b="1" dirty="0" smtClean="0">
                <a:latin typeface="+mn-ea"/>
              </a:rPr>
              <a:t>9</a:t>
            </a:r>
            <a:r>
              <a:rPr lang="zh-CN" altLang="en-US" sz="1400" b="1" dirty="0" smtClean="0">
                <a:latin typeface="+mn-ea"/>
              </a:rPr>
              <a:t>公斤变频滚筒</a:t>
            </a:r>
            <a:endParaRPr lang="en-US" altLang="zh-CN" sz="1400" b="1" dirty="0" smtClean="0">
              <a:latin typeface="+mn-ea"/>
            </a:endParaRPr>
          </a:p>
          <a:p>
            <a:pPr algn="ctr"/>
            <a:endParaRPr lang="en-US" altLang="zh-CN" sz="1400" b="1" dirty="0" smtClean="0">
              <a:latin typeface="+mn-ea"/>
            </a:endParaRPr>
          </a:p>
          <a:p>
            <a:pPr algn="ctr"/>
            <a:r>
              <a:rPr lang="zh-CN" altLang="en-US" sz="1400" b="1" dirty="0" smtClean="0">
                <a:latin typeface="+mn-ea"/>
              </a:rPr>
              <a:t>福利日惊爆价格：</a:t>
            </a:r>
            <a:r>
              <a:rPr lang="en-US" altLang="zh-CN" sz="1400" b="1" dirty="0" smtClean="0">
                <a:latin typeface="+mn-ea"/>
              </a:rPr>
              <a:t>1799</a:t>
            </a:r>
            <a:r>
              <a:rPr lang="zh-CN" altLang="en-US" sz="1400" b="1" dirty="0" smtClean="0">
                <a:latin typeface="+mn-ea"/>
              </a:rPr>
              <a:t>元</a:t>
            </a:r>
            <a:endParaRPr lang="zh-CN" altLang="en-US" sz="1400" b="1" dirty="0">
              <a:latin typeface="+mn-ea"/>
            </a:endParaRPr>
          </a:p>
        </p:txBody>
      </p:sp>
      <p:pic>
        <p:nvPicPr>
          <p:cNvPr id="7" name="Picture 2" descr="C:\Users\ADMINI~1\AppData\Local\Temp\WeChat Files\639625558383355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000114"/>
            <a:ext cx="1714512" cy="23389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2571736" y="3571882"/>
            <a:ext cx="200247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C00000"/>
                </a:solidFill>
                <a:latin typeface="+mn-ea"/>
              </a:rPr>
              <a:t>西门子 </a:t>
            </a:r>
            <a:r>
              <a:rPr lang="en-US" altLang="zh-CN" sz="1400" b="1" dirty="0" smtClean="0">
                <a:latin typeface="+mn-ea"/>
              </a:rPr>
              <a:t>9</a:t>
            </a:r>
            <a:r>
              <a:rPr lang="zh-CN" altLang="en-US" sz="1400" b="1" dirty="0" smtClean="0">
                <a:latin typeface="+mn-ea"/>
              </a:rPr>
              <a:t>公斤 智能控制</a:t>
            </a:r>
            <a:endParaRPr lang="en-US" altLang="zh-CN" sz="1400" b="1" dirty="0" smtClean="0">
              <a:latin typeface="+mn-ea"/>
            </a:endParaRPr>
          </a:p>
          <a:p>
            <a:pPr algn="ctr"/>
            <a:endParaRPr lang="en-US" altLang="zh-CN" sz="1400" b="1" dirty="0" smtClean="0">
              <a:latin typeface="+mn-ea"/>
            </a:endParaRPr>
          </a:p>
          <a:p>
            <a:pPr algn="ctr"/>
            <a:r>
              <a:rPr lang="zh-CN" altLang="en-US" sz="1400" b="1" dirty="0" smtClean="0">
                <a:latin typeface="+mn-ea"/>
              </a:rPr>
              <a:t>福利日价格：</a:t>
            </a:r>
            <a:r>
              <a:rPr lang="en-US" altLang="zh-CN" sz="1400" b="1" dirty="0" smtClean="0">
                <a:latin typeface="+mn-ea"/>
              </a:rPr>
              <a:t>3799</a:t>
            </a:r>
            <a:r>
              <a:rPr lang="zh-CN" altLang="en-US" sz="1400" b="1" dirty="0" smtClean="0">
                <a:latin typeface="+mn-ea"/>
              </a:rPr>
              <a:t>元</a:t>
            </a:r>
            <a:endParaRPr lang="zh-CN" altLang="en-US" sz="1400" b="1" dirty="0">
              <a:latin typeface="+mn-ea"/>
            </a:endParaRPr>
          </a:p>
        </p:txBody>
      </p:sp>
      <p:pic>
        <p:nvPicPr>
          <p:cNvPr id="9" name="Picture 2" descr="C:\Users\ADMINI~1\AppData\Local\Temp\WeChat Files\6850242784183113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000114"/>
            <a:ext cx="1785950" cy="2428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4714876" y="3571882"/>
            <a:ext cx="186621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C00000"/>
                </a:solidFill>
                <a:latin typeface="+mn-ea"/>
              </a:rPr>
              <a:t>海尔 </a:t>
            </a:r>
            <a:r>
              <a:rPr lang="en-US" altLang="zh-CN" sz="1400" b="1" dirty="0" smtClean="0">
                <a:latin typeface="+mn-ea"/>
              </a:rPr>
              <a:t>10</a:t>
            </a:r>
            <a:r>
              <a:rPr lang="zh-CN" altLang="en-US" sz="1400" b="1" dirty="0" smtClean="0">
                <a:latin typeface="+mn-ea"/>
              </a:rPr>
              <a:t>公斤直驱洗护</a:t>
            </a:r>
            <a:endParaRPr lang="en-US" altLang="zh-CN" sz="1400" b="1" dirty="0" smtClean="0">
              <a:latin typeface="+mn-ea"/>
            </a:endParaRPr>
          </a:p>
          <a:p>
            <a:pPr algn="ctr"/>
            <a:endParaRPr lang="en-US" altLang="zh-CN" sz="1400" b="1" dirty="0" smtClean="0">
              <a:latin typeface="+mn-ea"/>
            </a:endParaRPr>
          </a:p>
          <a:p>
            <a:pPr algn="ctr"/>
            <a:r>
              <a:rPr lang="zh-CN" altLang="en-US" sz="1400" b="1" dirty="0" smtClean="0">
                <a:latin typeface="+mn-ea"/>
              </a:rPr>
              <a:t>福利日价格：</a:t>
            </a:r>
            <a:r>
              <a:rPr lang="en-US" altLang="zh-CN" sz="1400" b="1" dirty="0" smtClean="0">
                <a:latin typeface="+mn-ea"/>
              </a:rPr>
              <a:t>3999</a:t>
            </a:r>
            <a:r>
              <a:rPr lang="zh-CN" altLang="en-US" sz="1400" b="1" dirty="0" smtClean="0">
                <a:latin typeface="+mn-ea"/>
              </a:rPr>
              <a:t>元</a:t>
            </a:r>
            <a:endParaRPr lang="zh-CN" altLang="en-US" sz="1400" b="1" dirty="0">
              <a:latin typeface="+mn-ea"/>
            </a:endParaRPr>
          </a:p>
        </p:txBody>
      </p:sp>
      <p:pic>
        <p:nvPicPr>
          <p:cNvPr id="13" name="Picture 2" descr="C:\Users\ADMINI~1\AppData\Local\Temp\WeChat Files\66996037242209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000114"/>
            <a:ext cx="1766350" cy="2438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6715140" y="3571882"/>
            <a:ext cx="191911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C00000"/>
                </a:solidFill>
                <a:latin typeface="+mn-ea"/>
              </a:rPr>
              <a:t>美的 </a:t>
            </a:r>
            <a:r>
              <a:rPr lang="en-US" altLang="zh-CN" sz="1400" b="1" dirty="0" smtClean="0">
                <a:latin typeface="+mn-ea"/>
              </a:rPr>
              <a:t>10</a:t>
            </a:r>
            <a:r>
              <a:rPr lang="zh-CN" altLang="en-US" sz="1400" b="1" dirty="0" smtClean="0">
                <a:latin typeface="+mn-ea"/>
              </a:rPr>
              <a:t>公斤 洗烘一体</a:t>
            </a:r>
            <a:endParaRPr lang="en-US" altLang="zh-CN" sz="1400" b="1" dirty="0" smtClean="0">
              <a:latin typeface="+mn-ea"/>
            </a:endParaRPr>
          </a:p>
          <a:p>
            <a:pPr algn="ctr"/>
            <a:endParaRPr lang="en-US" altLang="zh-CN" sz="1400" b="1" dirty="0" smtClean="0">
              <a:latin typeface="+mn-ea"/>
            </a:endParaRPr>
          </a:p>
          <a:p>
            <a:pPr algn="ctr"/>
            <a:r>
              <a:rPr lang="zh-CN" altLang="en-US" sz="1400" b="1" dirty="0" smtClean="0">
                <a:latin typeface="+mn-ea"/>
              </a:rPr>
              <a:t>福利日价格：</a:t>
            </a:r>
            <a:r>
              <a:rPr lang="en-US" altLang="zh-CN" sz="1400" b="1" dirty="0" smtClean="0">
                <a:latin typeface="+mn-ea"/>
              </a:rPr>
              <a:t>3999</a:t>
            </a:r>
            <a:r>
              <a:rPr lang="zh-CN" altLang="en-US" sz="1400" b="1" dirty="0" smtClean="0">
                <a:latin typeface="+mn-ea"/>
              </a:rPr>
              <a:t>元</a:t>
            </a:r>
            <a:endParaRPr lang="zh-CN" altLang="en-US" sz="1400" b="1" dirty="0"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4429138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注：除劲爆价格外，其余型号工会职工均可再优惠</a:t>
            </a:r>
            <a:r>
              <a:rPr lang="en-US" altLang="zh-CN" b="1" dirty="0" smtClean="0">
                <a:solidFill>
                  <a:srgbClr val="FF0000"/>
                </a:solidFill>
              </a:rPr>
              <a:t>100</a:t>
            </a:r>
            <a:r>
              <a:rPr lang="zh-CN" altLang="en-US" b="1" dirty="0" smtClean="0">
                <a:solidFill>
                  <a:srgbClr val="FF0000"/>
                </a:solidFill>
              </a:rPr>
              <a:t>元，加送精美茶具一套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0"/>
            <a:ext cx="851924" cy="78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矩形 16"/>
          <p:cNvSpPr/>
          <p:nvPr/>
        </p:nvSpPr>
        <p:spPr>
          <a:xfrm>
            <a:off x="6357950" y="357172"/>
            <a:ext cx="1569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临汾市总工会</a:t>
            </a:r>
          </a:p>
        </p:txBody>
      </p:sp>
    </p:spTree>
    <p:extLst>
      <p:ext uri="{BB962C8B-B14F-4D97-AF65-F5344CB8AC3E}">
        <p14:creationId xmlns="" xmlns:p14="http://schemas.microsoft.com/office/powerpoint/2010/main" val="9984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4" name="标题 3"/>
          <p:cNvSpPr txBox="1">
            <a:spLocks/>
          </p:cNvSpPr>
          <p:nvPr/>
        </p:nvSpPr>
        <p:spPr>
          <a:xfrm>
            <a:off x="428596" y="928676"/>
            <a:ext cx="3786214" cy="21431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0034" y="285734"/>
            <a:ext cx="181972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活动机型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空调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71868" y="1071552"/>
            <a:ext cx="328808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b="1" spc="3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空调低价风暴 </a:t>
            </a:r>
            <a:r>
              <a:rPr lang="zh-CN" altLang="en-US" sz="2400" b="1" spc="3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震撼来袭</a:t>
            </a:r>
            <a:endParaRPr lang="zh-CN" altLang="en-US" sz="2400" b="1" spc="3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>
            <p:custDataLst>
              <p:tags r:id="rId1"/>
            </p:custDataLst>
          </p:nvPr>
        </p:nvSpPr>
        <p:spPr bwMode="auto">
          <a:xfrm>
            <a:off x="785786" y="1785932"/>
            <a:ext cx="95885" cy="60261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fontAlgn="auto">
              <a:lnSpc>
                <a:spcPct val="120000"/>
              </a:lnSpc>
            </a:pPr>
            <a:endParaRPr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928662" y="1857370"/>
            <a:ext cx="1102995" cy="4495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fontScale="87500" lnSpcReduction="100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>
            <p:custDataLst>
              <p:tags r:id="rId3"/>
            </p:custDataLst>
          </p:nvPr>
        </p:nvSpPr>
        <p:spPr bwMode="auto">
          <a:xfrm>
            <a:off x="2071670" y="1785932"/>
            <a:ext cx="97790" cy="602615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fontAlgn="auto">
              <a:lnSpc>
                <a:spcPct val="120000"/>
              </a:lnSpc>
            </a:pPr>
            <a:endParaRPr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28860" y="1857370"/>
            <a:ext cx="206979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b="1" spc="3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万人空巷抢格力</a:t>
            </a:r>
            <a:endParaRPr lang="zh-CN" altLang="en-US" b="1" spc="3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72000" y="1857370"/>
            <a:ext cx="293541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pc="15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购一级能效机型</a:t>
            </a:r>
            <a:r>
              <a:rPr lang="zh-CN" altLang="en-US" spc="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免费安装</a:t>
            </a:r>
            <a:endParaRPr lang="zh-CN" altLang="en-US" spc="15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>
            <p:custDataLst>
              <p:tags r:id="rId4"/>
            </p:custDataLst>
          </p:nvPr>
        </p:nvSpPr>
        <p:spPr bwMode="auto">
          <a:xfrm>
            <a:off x="785786" y="2571750"/>
            <a:ext cx="95885" cy="60261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fontAlgn="auto">
              <a:lnSpc>
                <a:spcPct val="120000"/>
              </a:lnSpc>
            </a:pPr>
            <a:endParaRPr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928662" y="2643188"/>
            <a:ext cx="1102995" cy="4495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fontScale="87500" lnSpcReduction="100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多边形 17"/>
          <p:cNvSpPr/>
          <p:nvPr>
            <p:custDataLst>
              <p:tags r:id="rId6"/>
            </p:custDataLst>
          </p:nvPr>
        </p:nvSpPr>
        <p:spPr bwMode="auto">
          <a:xfrm>
            <a:off x="2071670" y="2571750"/>
            <a:ext cx="97790" cy="602615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fontAlgn="auto">
              <a:lnSpc>
                <a:spcPct val="120000"/>
              </a:lnSpc>
            </a:pPr>
            <a:endParaRPr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"/>
          <p:cNvSpPr txBox="1"/>
          <p:nvPr>
            <p:custDataLst>
              <p:tags r:id="rId7"/>
            </p:custDataLst>
          </p:nvPr>
        </p:nvSpPr>
        <p:spPr bwMode="auto">
          <a:xfrm>
            <a:off x="2357422" y="2571750"/>
            <a:ext cx="2205990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b="1" spc="3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美的空调红四月</a:t>
            </a:r>
          </a:p>
        </p:txBody>
      </p:sp>
      <p:sp>
        <p:nvSpPr>
          <p:cNvPr id="20" name="矩形 19"/>
          <p:cNvSpPr/>
          <p:nvPr>
            <p:custDataLst>
              <p:tags r:id="rId8"/>
            </p:custDataLst>
          </p:nvPr>
        </p:nvSpPr>
        <p:spPr bwMode="auto">
          <a:xfrm>
            <a:off x="3857620" y="2571750"/>
            <a:ext cx="4467225" cy="54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fontAlgn="auto">
              <a:lnSpc>
                <a:spcPct val="120000"/>
              </a:lnSpc>
            </a:pPr>
            <a:r>
              <a:rPr lang="zh-CN" altLang="en-US" sz="1600" spc="15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无风感系列机型</a:t>
            </a:r>
            <a:r>
              <a:rPr lang="zh-CN" altLang="en-US" spc="15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免费安装</a:t>
            </a:r>
          </a:p>
        </p:txBody>
      </p:sp>
      <p:sp>
        <p:nvSpPr>
          <p:cNvPr id="21" name="任意多边形 20"/>
          <p:cNvSpPr/>
          <p:nvPr>
            <p:custDataLst>
              <p:tags r:id="rId9"/>
            </p:custDataLst>
          </p:nvPr>
        </p:nvSpPr>
        <p:spPr bwMode="auto">
          <a:xfrm>
            <a:off x="785786" y="3357568"/>
            <a:ext cx="95885" cy="60261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fontAlgn="auto">
              <a:lnSpc>
                <a:spcPct val="120000"/>
              </a:lnSpc>
            </a:pPr>
            <a:endParaRPr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>
            <p:custDataLst>
              <p:tags r:id="rId10"/>
            </p:custDataLst>
          </p:nvPr>
        </p:nvSpPr>
        <p:spPr>
          <a:xfrm>
            <a:off x="928662" y="3429006"/>
            <a:ext cx="1102995" cy="4495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fontScale="87500" lnSpcReduction="100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任意多边形 22"/>
          <p:cNvSpPr/>
          <p:nvPr>
            <p:custDataLst>
              <p:tags r:id="rId11"/>
            </p:custDataLst>
          </p:nvPr>
        </p:nvSpPr>
        <p:spPr bwMode="auto">
          <a:xfrm>
            <a:off x="2071670" y="3357568"/>
            <a:ext cx="97790" cy="602615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fontAlgn="auto">
              <a:lnSpc>
                <a:spcPct val="120000"/>
              </a:lnSpc>
            </a:pPr>
            <a:endParaRPr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500298" y="3429006"/>
            <a:ext cx="180049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b="1" spc="3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海尔变频空调</a:t>
            </a:r>
            <a:endParaRPr lang="zh-CN" altLang="en-US" b="1" spc="3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29124" y="3429006"/>
            <a:ext cx="301877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pc="15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卡萨帝</a:t>
            </a:r>
            <a:r>
              <a:rPr lang="en-US" altLang="zh-CN" spc="15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lang="zh-CN" altLang="en-US" spc="15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新风系列</a:t>
            </a:r>
            <a:r>
              <a:rPr lang="zh-CN" altLang="en-US" spc="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免费安装</a:t>
            </a:r>
            <a:endParaRPr lang="zh-CN" altLang="en-US" spc="15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57224" y="4214824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免费安装项目：免高空作业费、打眼、支架、加长铜管</a:t>
            </a: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米以内免费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357950" y="357172"/>
            <a:ext cx="1569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临汾市总工会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0694" y="0"/>
            <a:ext cx="851924" cy="78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984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3_1"/>
  <p:tag name="KSO_WM_UNIT_ID" val="custom20191122_2*m_h_i*1_3_1"/>
  <p:tag name="KSO_WM_TEMPLATE_CATEGORY" val="custom"/>
  <p:tag name="KSO_WM_TEMPLATE_INDEX" val="20191122"/>
  <p:tag name="KSO_WM_UNIT_LAYERLEVEL" val="1_1_1"/>
  <p:tag name="KSO_WM_TAG_VERSION" val="1.0"/>
  <p:tag name="KSO_WM_BEAUTIFY_FLAG" val="#wm#"/>
  <p:tag name="KSO_WM_UNIT_COLOR_SCHEME_SHAPE_ID" val="29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3_3"/>
  <p:tag name="KSO_WM_UNIT_ID" val="custom20191122_2*m_h_i*1_3_3"/>
  <p:tag name="KSO_WM_TEMPLATE_CATEGORY" val="custom"/>
  <p:tag name="KSO_WM_TEMPLATE_INDEX" val="20191122"/>
  <p:tag name="KSO_WM_UNIT_LAYERLEVEL" val="1_1_1"/>
  <p:tag name="KSO_WM_TAG_VERSION" val="1.0"/>
  <p:tag name="KSO_WM_BEAUTIFY_FLAG" val="#wm#"/>
  <p:tag name="KSO_WM_UNIT_COLOR_SCHEME_SHAPE_ID" val="32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3_2"/>
  <p:tag name="KSO_WM_UNIT_ID" val="custom20191122_2*m_h_i*1_3_2"/>
  <p:tag name="KSO_WM_TEMPLATE_CATEGORY" val="custom"/>
  <p:tag name="KSO_WM_TEMPLATE_INDEX" val="20191122"/>
  <p:tag name="KSO_WM_UNIT_LAYERLEVEL" val="1_1_1"/>
  <p:tag name="KSO_WM_TAG_VERSION" val="1.0"/>
  <p:tag name="KSO_WM_BEAUTIFY_FLAG" val="#wm#"/>
  <p:tag name="KSO_WM_UNIT_COLOR_SCHEME_SHAPE_ID" val="30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1_1"/>
  <p:tag name="KSO_WM_UNIT_ID" val="custom20191122_2*m_h_i*1_1_1"/>
  <p:tag name="KSO_WM_TEMPLATE_CATEGORY" val="custom"/>
  <p:tag name="KSO_WM_TEMPLATE_INDEX" val="20191122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1_3"/>
  <p:tag name="KSO_WM_UNIT_ID" val="custom20191122_2*m_h_i*1_1_3"/>
  <p:tag name="KSO_WM_TEMPLATE_CATEGORY" val="custom"/>
  <p:tag name="KSO_WM_TEMPLATE_INDEX" val="20191122"/>
  <p:tag name="KSO_WM_UNIT_LAYERLEVEL" val="1_1_1"/>
  <p:tag name="KSO_WM_TAG_VERSION" val="1.0"/>
  <p:tag name="KSO_WM_BEAUTIFY_FLAG" val="#wm#"/>
  <p:tag name="KSO_WM_UNIT_COLOR_SCHEME_SHAPE_ID" val="52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1_2"/>
  <p:tag name="KSO_WM_UNIT_ID" val="custom20191122_2*m_h_i*1_1_2"/>
  <p:tag name="KSO_WM_TEMPLATE_CATEGORY" val="custom"/>
  <p:tag name="KSO_WM_TEMPLATE_INDEX" val="20191122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2_1"/>
  <p:tag name="KSO_WM_UNIT_ID" val="custom20191122_2*m_h_i*1_2_1"/>
  <p:tag name="KSO_WM_TEMPLATE_CATEGORY" val="custom"/>
  <p:tag name="KSO_WM_TEMPLATE_INDEX" val="20191122"/>
  <p:tag name="KSO_WM_UNIT_LAYERLEVEL" val="1_1_1"/>
  <p:tag name="KSO_WM_TAG_VERSION" val="1.0"/>
  <p:tag name="KSO_WM_BEAUTIFY_FLAG" val="#wm#"/>
  <p:tag name="KSO_WM_UNIT_COLOR_SCHEME_SHAPE_ID" val="39"/>
  <p:tag name="KSO_WM_UNIT_COLOR_SCHEME_PARENT_PAGE" val="0_2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2_3"/>
  <p:tag name="KSO_WM_UNIT_ID" val="custom20191122_2*m_h_i*1_2_3"/>
  <p:tag name="KSO_WM_TEMPLATE_CATEGORY" val="custom"/>
  <p:tag name="KSO_WM_TEMPLATE_INDEX" val="20191122"/>
  <p:tag name="KSO_WM_UNIT_LAYERLEVEL" val="1_1_1"/>
  <p:tag name="KSO_WM_TAG_VERSION" val="1.0"/>
  <p:tag name="KSO_WM_BEAUTIFY_FLAG" val="#wm#"/>
  <p:tag name="KSO_WM_UNIT_COLOR_SCHEME_SHAPE_ID" val="42"/>
  <p:tag name="KSO_WM_UNIT_COLOR_SCHEME_PARENT_PAGE" val="0_2"/>
  <p:tag name="KSO_WM_UNIT_DIAGRAM_ISNUMVISUAL" val="0"/>
  <p:tag name="KSO_WM_UNIT_DIAGRAM_ISREFERUNIT" val="0"/>
  <p:tag name="KSO_WM_UNIT_FILL_FORE_SCHEMECOLOR_INDEX" val="6"/>
  <p:tag name="KSO_WM_UNIT_FILL_TYPE" val="1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2_2"/>
  <p:tag name="KSO_WM_UNIT_ID" val="custom20191122_2*m_h_i*1_2_2"/>
  <p:tag name="KSO_WM_TEMPLATE_CATEGORY" val="custom"/>
  <p:tag name="KSO_WM_TEMPLATE_INDEX" val="20191122"/>
  <p:tag name="KSO_WM_UNIT_LAYERLEVEL" val="1_1_1"/>
  <p:tag name="KSO_WM_TAG_VERSION" val="1.0"/>
  <p:tag name="KSO_WM_BEAUTIFY_FLAG" val="#wm#"/>
  <p:tag name="KSO_WM_UNIT_COLOR_SCHEME_SHAPE_ID" val="40"/>
  <p:tag name="KSO_WM_UNIT_COLOR_SCHEME_PARENT_PAGE" val="0_2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HIGHLIGHT" val="0"/>
  <p:tag name="KSO_WM_UNIT_COMPATIBLE" val="0"/>
  <p:tag name="KSO_WM_DIAGRAM_GROUP_CODE" val="m1-1"/>
  <p:tag name="KSO_WM_UNIT_TYPE" val="m_h_a"/>
  <p:tag name="KSO_WM_UNIT_INDEX" val="1_2_1"/>
  <p:tag name="KSO_WM_UNIT_ID" val="custom20191122_2*m_h_a*1_2_1"/>
  <p:tag name="KSO_WM_TEMPLATE_CATEGORY" val="custom"/>
  <p:tag name="KSO_WM_TEMPLATE_INDEX" val="20191122"/>
  <p:tag name="KSO_WM_UNIT_LAYERLEVEL" val="1_1_1"/>
  <p:tag name="KSO_WM_TAG_VERSION" val="1.0"/>
  <p:tag name="KSO_WM_BEAUTIFY_FLAG" val="#wm#"/>
  <p:tag name="KSO_WM_UNIT_PRESET_TEXT" val="添加标题"/>
  <p:tag name="KSO_WM_UNIT_VALUE" val="5"/>
  <p:tag name="KSO_WM_UNIT_COLOR_SCHEME_SHAPE_ID" val="45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TYPE" val="m_h_f"/>
  <p:tag name="KSO_WM_UNIT_INDEX" val="1_2_1"/>
  <p:tag name="KSO_WM_UNIT_ID" val="custom20191122_2*m_h_f*1_2_1"/>
  <p:tag name="KSO_WM_TEMPLATE_CATEGORY" val="custom"/>
  <p:tag name="KSO_WM_TEMPLATE_INDEX" val="20191122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VALUE" val="24"/>
  <p:tag name="KSO_WM_UNIT_COLOR_SCHEME_SHAPE_ID" val="44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1267</Words>
  <Application>Microsoft Office PowerPoint</Application>
  <PresentationFormat>全屏显示(16:9)</PresentationFormat>
  <Paragraphs>252</Paragraphs>
  <Slides>19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第二届工会会员家电福利日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主标题文字编辑区域</dc:title>
  <dc:creator>chenhongyan(陈鸿燕.品牌中心品牌管理部.主管)</dc:creator>
  <cp:lastModifiedBy>微软用户</cp:lastModifiedBy>
  <cp:revision>202</cp:revision>
  <dcterms:created xsi:type="dcterms:W3CDTF">2017-12-27T01:40:00Z</dcterms:created>
  <dcterms:modified xsi:type="dcterms:W3CDTF">2019-04-15T10:11:48Z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2052-11.1.0.8013</vt:lpwstr>
  </property>
</Properties>
</file>